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96" r:id="rId2"/>
  </p:sldMasterIdLst>
  <p:notesMasterIdLst>
    <p:notesMasterId r:id="rId56"/>
  </p:notesMasterIdLst>
  <p:handoutMasterIdLst>
    <p:handoutMasterId r:id="rId57"/>
  </p:handoutMasterIdLst>
  <p:sldIdLst>
    <p:sldId id="508" r:id="rId3"/>
    <p:sldId id="509" r:id="rId4"/>
    <p:sldId id="510" r:id="rId5"/>
    <p:sldId id="519" r:id="rId6"/>
    <p:sldId id="557" r:id="rId7"/>
    <p:sldId id="548" r:id="rId8"/>
    <p:sldId id="520" r:id="rId9"/>
    <p:sldId id="549" r:id="rId10"/>
    <p:sldId id="590" r:id="rId11"/>
    <p:sldId id="591" r:id="rId12"/>
    <p:sldId id="592" r:id="rId13"/>
    <p:sldId id="550" r:id="rId14"/>
    <p:sldId id="551" r:id="rId15"/>
    <p:sldId id="552" r:id="rId16"/>
    <p:sldId id="553" r:id="rId17"/>
    <p:sldId id="554" r:id="rId18"/>
    <p:sldId id="555" r:id="rId19"/>
    <p:sldId id="556" r:id="rId20"/>
    <p:sldId id="589" r:id="rId21"/>
    <p:sldId id="534" r:id="rId22"/>
    <p:sldId id="535" r:id="rId23"/>
    <p:sldId id="536" r:id="rId24"/>
    <p:sldId id="537" r:id="rId25"/>
    <p:sldId id="538" r:id="rId26"/>
    <p:sldId id="539" r:id="rId27"/>
    <p:sldId id="540" r:id="rId28"/>
    <p:sldId id="558" r:id="rId29"/>
    <p:sldId id="559" r:id="rId30"/>
    <p:sldId id="560" r:id="rId31"/>
    <p:sldId id="562" r:id="rId32"/>
    <p:sldId id="563" r:id="rId33"/>
    <p:sldId id="566" r:id="rId34"/>
    <p:sldId id="567" r:id="rId35"/>
    <p:sldId id="568" r:id="rId36"/>
    <p:sldId id="569" r:id="rId37"/>
    <p:sldId id="584" r:id="rId38"/>
    <p:sldId id="572" r:id="rId39"/>
    <p:sldId id="573" r:id="rId40"/>
    <p:sldId id="574" r:id="rId41"/>
    <p:sldId id="575" r:id="rId42"/>
    <p:sldId id="576" r:id="rId43"/>
    <p:sldId id="577" r:id="rId44"/>
    <p:sldId id="578" r:id="rId45"/>
    <p:sldId id="581" r:id="rId46"/>
    <p:sldId id="582" r:id="rId47"/>
    <p:sldId id="583" r:id="rId48"/>
    <p:sldId id="541" r:id="rId49"/>
    <p:sldId id="542" r:id="rId50"/>
    <p:sldId id="585" r:id="rId51"/>
    <p:sldId id="593" r:id="rId52"/>
    <p:sldId id="594" r:id="rId53"/>
    <p:sldId id="587" r:id="rId54"/>
    <p:sldId id="588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78F2197-370A-4472-ABAD-91C5F4ABEC6C}">
          <p14:sldIdLst>
            <p14:sldId id="508"/>
            <p14:sldId id="509"/>
            <p14:sldId id="510"/>
          </p14:sldIdLst>
        </p14:section>
        <p14:section name="What is Testing?" id="{4AEFF145-3A9F-4654-9F50-B259A61E4532}">
          <p14:sldIdLst>
            <p14:sldId id="519"/>
            <p14:sldId id="557"/>
            <p14:sldId id="548"/>
            <p14:sldId id="520"/>
            <p14:sldId id="549"/>
            <p14:sldId id="590"/>
            <p14:sldId id="591"/>
            <p14:sldId id="592"/>
          </p14:sldIdLst>
        </p14:section>
        <p14:section name="Importance of Software Testing" id="{7AE6FF45-2DDA-43AD-BE83-A914DDBAD73C}">
          <p14:sldIdLst>
            <p14:sldId id="550"/>
            <p14:sldId id="551"/>
            <p14:sldId id="552"/>
            <p14:sldId id="553"/>
            <p14:sldId id="554"/>
            <p14:sldId id="555"/>
            <p14:sldId id="556"/>
          </p14:sldIdLst>
        </p14:section>
        <p14:section name="Seven Testing Principles" id="{78D3E50E-946E-478F-A6DB-8013770C8E80}">
          <p14:sldIdLst>
            <p14:sldId id="589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  <p14:section name="Test Process" id="{D216034C-077C-4FCC-935E-4FA8C3D63A79}">
          <p14:sldIdLst>
            <p14:sldId id="558"/>
            <p14:sldId id="559"/>
            <p14:sldId id="560"/>
          </p14:sldIdLst>
        </p14:section>
        <p14:section name="Psychology of Testing" id="{1CFE449E-198E-453B-A1CD-B2B29FB99CCC}">
          <p14:sldIdLst>
            <p14:sldId id="562"/>
            <p14:sldId id="563"/>
            <p14:sldId id="566"/>
            <p14:sldId id="567"/>
          </p14:sldIdLst>
        </p14:section>
        <p14:section name="Software Development and Testing" id="{8E621FC6-C72C-4940-BA9F-0464DE7B186B}">
          <p14:sldIdLst>
            <p14:sldId id="568"/>
            <p14:sldId id="569"/>
            <p14:sldId id="584"/>
            <p14:sldId id="572"/>
            <p14:sldId id="573"/>
            <p14:sldId id="574"/>
            <p14:sldId id="575"/>
            <p14:sldId id="576"/>
            <p14:sldId id="577"/>
            <p14:sldId id="578"/>
            <p14:sldId id="581"/>
            <p14:sldId id="582"/>
            <p14:sldId id="583"/>
          </p14:sldIdLst>
        </p14:section>
        <p14:section name="Conclusion" id="{77206464-B36D-44E6-818E-5CD87938DFD7}">
          <p14:sldIdLst>
            <p14:sldId id="541"/>
            <p14:sldId id="542"/>
            <p14:sldId id="585"/>
            <p14:sldId id="593"/>
            <p14:sldId id="594"/>
            <p14:sldId id="587"/>
            <p14:sldId id="5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F2A40D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232DE-2511-49A3-B33B-FD78A94CD8E3}" v="22" dt="2019-12-04T16:40:36.34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214" autoAdjust="0"/>
  </p:normalViewPr>
  <p:slideViewPr>
    <p:cSldViewPr showGuides="1">
      <p:cViewPr varScale="1">
        <p:scale>
          <a:sx n="67" d="100"/>
          <a:sy n="67" d="100"/>
        </p:scale>
        <p:origin x="78" y="20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97806F-D182-4F63-94B9-E20506686BBB}" type="doc">
      <dgm:prSet loTypeId="urn:microsoft.com/office/officeart/2005/8/layout/cycle6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DB547-DF0F-49BA-AE5F-E64184715BA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Requirements</a:t>
          </a:r>
        </a:p>
      </dgm:t>
    </dgm:pt>
    <dgm:pt modelId="{517AA8BA-7BA8-46B9-BCDA-E7DDF2E86239}" type="parTrans" cxnId="{FC95249B-CF0C-4951-9AA5-8E15DC6AA9A6}">
      <dgm:prSet/>
      <dgm:spPr/>
      <dgm:t>
        <a:bodyPr/>
        <a:lstStyle/>
        <a:p>
          <a:endParaRPr lang="en-US"/>
        </a:p>
      </dgm:t>
    </dgm:pt>
    <dgm:pt modelId="{5321A84C-7209-488E-8863-08891862463E}" type="sibTrans" cxnId="{FC95249B-CF0C-4951-9AA5-8E15DC6AA9A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40E8409E-BADB-44EB-BA98-CC463EBDF40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Design</a:t>
          </a:r>
        </a:p>
      </dgm:t>
    </dgm:pt>
    <dgm:pt modelId="{2CEC60FF-F9E0-4DAD-BFDC-BF87DC3C8CE2}" type="parTrans" cxnId="{1578AB1B-CA31-498B-A58B-55F193060A64}">
      <dgm:prSet/>
      <dgm:spPr/>
      <dgm:t>
        <a:bodyPr/>
        <a:lstStyle/>
        <a:p>
          <a:endParaRPr lang="en-US"/>
        </a:p>
      </dgm:t>
    </dgm:pt>
    <dgm:pt modelId="{F89D8564-72D6-42F2-B5AA-74807E1D1906}" type="sibTrans" cxnId="{1578AB1B-CA31-498B-A58B-55F193060A64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D9304FCF-9A42-4DB5-8EF8-BAAC1903CE6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Deployment</a:t>
          </a:r>
        </a:p>
      </dgm:t>
    </dgm:pt>
    <dgm:pt modelId="{70933007-1440-468F-84C2-38EF80DF61EB}" type="parTrans" cxnId="{930D2FC3-F2B9-4667-A80F-05E558380BBD}">
      <dgm:prSet/>
      <dgm:spPr/>
      <dgm:t>
        <a:bodyPr/>
        <a:lstStyle/>
        <a:p>
          <a:endParaRPr lang="en-US"/>
        </a:p>
      </dgm:t>
    </dgm:pt>
    <dgm:pt modelId="{A15A67B9-8441-4925-84A0-9CB96F1875D9}" type="sibTrans" cxnId="{930D2FC3-F2B9-4667-A80F-05E558380BBD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FD489D0-5E7B-4DF0-A8CB-7418CCB7294A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Maintenance</a:t>
          </a:r>
        </a:p>
      </dgm:t>
    </dgm:pt>
    <dgm:pt modelId="{486859D8-4505-404E-85A8-56B2285B2E5F}" type="parTrans" cxnId="{6EE241DB-2B69-4EA3-9276-E0835EB79A23}">
      <dgm:prSet/>
      <dgm:spPr/>
      <dgm:t>
        <a:bodyPr/>
        <a:lstStyle/>
        <a:p>
          <a:endParaRPr lang="en-US"/>
        </a:p>
      </dgm:t>
    </dgm:pt>
    <dgm:pt modelId="{7710D5EF-504D-46E6-BA50-79D4CB6B35A9}" type="sibTrans" cxnId="{6EE241DB-2B69-4EA3-9276-E0835EB79A23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1F5FFE12-7F44-4014-A47A-2E9CD44DC36C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Testing</a:t>
          </a:r>
        </a:p>
      </dgm:t>
    </dgm:pt>
    <dgm:pt modelId="{6A3A6ECE-14BF-46FE-B222-3FFEAE6D2ADA}" type="parTrans" cxnId="{DB4D4F9C-8C12-4E26-809F-BF44C82A9CEB}">
      <dgm:prSet/>
      <dgm:spPr/>
      <dgm:t>
        <a:bodyPr/>
        <a:lstStyle/>
        <a:p>
          <a:endParaRPr lang="en-US"/>
        </a:p>
      </dgm:t>
    </dgm:pt>
    <dgm:pt modelId="{AB0B92B3-2198-40E3-AE46-5A0471CF9193}" type="sibTrans" cxnId="{DB4D4F9C-8C12-4E26-809F-BF44C82A9CE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AA65274-D205-4A1D-9A0E-4385054E0FFC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Implementation</a:t>
          </a:r>
        </a:p>
      </dgm:t>
    </dgm:pt>
    <dgm:pt modelId="{B47F588D-E0EC-4398-872A-F6F8EEBCB8B1}" type="parTrans" cxnId="{551BD9B7-5371-43E4-B6D0-C7F271AE9489}">
      <dgm:prSet/>
      <dgm:spPr/>
      <dgm:t>
        <a:bodyPr/>
        <a:lstStyle/>
        <a:p>
          <a:endParaRPr lang="en-US"/>
        </a:p>
      </dgm:t>
    </dgm:pt>
    <dgm:pt modelId="{7AF00DA5-3C02-45B8-B8AC-2CE40FBB23D5}" type="sibTrans" cxnId="{551BD9B7-5371-43E4-B6D0-C7F271AE948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5E437673-46DD-4A8D-9794-E3F1A281F515}" type="pres">
      <dgm:prSet presAssocID="{E597806F-D182-4F63-94B9-E20506686BB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AC3A0F8-2FC6-4CFD-BAFF-E0FE19BED243}" type="pres">
      <dgm:prSet presAssocID="{F2BDB547-DF0F-49BA-AE5F-E64184715BA2}" presName="node" presStyleLbl="node1" presStyleIdx="0" presStyleCnt="6" custScaleX="210266" custRadScaleRad="103090" custRadScaleInc="-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635663-6124-474D-9676-C2E98EC3F089}" type="pres">
      <dgm:prSet presAssocID="{F2BDB547-DF0F-49BA-AE5F-E64184715BA2}" presName="spNode" presStyleCnt="0"/>
      <dgm:spPr/>
    </dgm:pt>
    <dgm:pt modelId="{8CD56C16-3B7C-4E27-AA02-5ACF2F755F22}" type="pres">
      <dgm:prSet presAssocID="{5321A84C-7209-488E-8863-08891862463E}" presName="sibTrans" presStyleLbl="sibTrans1D1" presStyleIdx="0" presStyleCnt="6"/>
      <dgm:spPr/>
      <dgm:t>
        <a:bodyPr/>
        <a:lstStyle/>
        <a:p>
          <a:endParaRPr lang="en-US"/>
        </a:p>
      </dgm:t>
    </dgm:pt>
    <dgm:pt modelId="{605D73A7-AA1F-452F-A330-27701A961F88}" type="pres">
      <dgm:prSet presAssocID="{40E8409E-BADB-44EB-BA98-CC463EBDF402}" presName="node" presStyleLbl="node1" presStyleIdx="1" presStyleCnt="6" custScaleX="170931" custRadScaleRad="98098" custRadScaleInc="377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D4E030-0FB0-4693-BE9C-06FF0A0DAE38}" type="pres">
      <dgm:prSet presAssocID="{40E8409E-BADB-44EB-BA98-CC463EBDF402}" presName="spNode" presStyleCnt="0"/>
      <dgm:spPr/>
    </dgm:pt>
    <dgm:pt modelId="{7C2670C2-A90E-431F-81D1-30ABC7421719}" type="pres">
      <dgm:prSet presAssocID="{F89D8564-72D6-42F2-B5AA-74807E1D1906}" presName="sibTrans" presStyleLbl="sibTrans1D1" presStyleIdx="1" presStyleCnt="6"/>
      <dgm:spPr/>
      <dgm:t>
        <a:bodyPr/>
        <a:lstStyle/>
        <a:p>
          <a:endParaRPr lang="en-US"/>
        </a:p>
      </dgm:t>
    </dgm:pt>
    <dgm:pt modelId="{7C02F5CC-7B7C-4E4D-A2BB-1F7E34755204}" type="pres">
      <dgm:prSet presAssocID="{6AA65274-D205-4A1D-9A0E-4385054E0FFC}" presName="node" presStyleLbl="node1" presStyleIdx="2" presStyleCnt="6" custScaleX="222833" custRadScaleRad="99334" custRadScaleInc="-253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F2EA19-84FC-42CF-8790-06E6A204FB54}" type="pres">
      <dgm:prSet presAssocID="{6AA65274-D205-4A1D-9A0E-4385054E0FFC}" presName="spNode" presStyleCnt="0"/>
      <dgm:spPr/>
    </dgm:pt>
    <dgm:pt modelId="{44C179B2-060A-4E21-AF7D-B705E6EED388}" type="pres">
      <dgm:prSet presAssocID="{7AF00DA5-3C02-45B8-B8AC-2CE40FBB23D5}" presName="sibTrans" presStyleLbl="sibTrans1D1" presStyleIdx="2" presStyleCnt="6"/>
      <dgm:spPr/>
      <dgm:t>
        <a:bodyPr/>
        <a:lstStyle/>
        <a:p>
          <a:endParaRPr lang="en-US"/>
        </a:p>
      </dgm:t>
    </dgm:pt>
    <dgm:pt modelId="{EC45DBE5-0332-4613-A2E8-1741D255A709}" type="pres">
      <dgm:prSet presAssocID="{1F5FFE12-7F44-4014-A47A-2E9CD44DC36C}" presName="node" presStyleLbl="node1" presStyleIdx="3" presStyleCnt="6" custScaleX="128980" custRadScaleRad="99394" custRadScaleInc="34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63382C-A499-491A-8A87-BD30AA06C49A}" type="pres">
      <dgm:prSet presAssocID="{1F5FFE12-7F44-4014-A47A-2E9CD44DC36C}" presName="spNode" presStyleCnt="0"/>
      <dgm:spPr/>
    </dgm:pt>
    <dgm:pt modelId="{832143A8-E780-4F93-96D9-03C8318C9451}" type="pres">
      <dgm:prSet presAssocID="{AB0B92B3-2198-40E3-AE46-5A0471CF9193}" presName="sibTrans" presStyleLbl="sibTrans1D1" presStyleIdx="3" presStyleCnt="6"/>
      <dgm:spPr/>
      <dgm:t>
        <a:bodyPr/>
        <a:lstStyle/>
        <a:p>
          <a:endParaRPr lang="en-US"/>
        </a:p>
      </dgm:t>
    </dgm:pt>
    <dgm:pt modelId="{755E3AB1-DC04-4F85-9ADB-865DD6965FBC}" type="pres">
      <dgm:prSet presAssocID="{D9304FCF-9A42-4DB5-8EF8-BAAC1903CE62}" presName="node" presStyleLbl="node1" presStyleIdx="4" presStyleCnt="6" custScaleX="181407" custRadScaleRad="96578" custRadScaleInc="3834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1F8476-2189-4185-B961-A7853472FA4F}" type="pres">
      <dgm:prSet presAssocID="{D9304FCF-9A42-4DB5-8EF8-BAAC1903CE62}" presName="spNode" presStyleCnt="0"/>
      <dgm:spPr/>
    </dgm:pt>
    <dgm:pt modelId="{C4B81B41-E18F-47A9-A06E-876CBBDF01B3}" type="pres">
      <dgm:prSet presAssocID="{A15A67B9-8441-4925-84A0-9CB96F1875D9}" presName="sibTrans" presStyleLbl="sibTrans1D1" presStyleIdx="4" presStyleCnt="6"/>
      <dgm:spPr/>
      <dgm:t>
        <a:bodyPr/>
        <a:lstStyle/>
        <a:p>
          <a:endParaRPr lang="en-US"/>
        </a:p>
      </dgm:t>
    </dgm:pt>
    <dgm:pt modelId="{F15006B4-4B8E-473D-886D-29CB3A350BC5}" type="pres">
      <dgm:prSet presAssocID="{9FD489D0-5E7B-4DF0-A8CB-7418CCB7294A}" presName="node" presStyleLbl="node1" presStyleIdx="5" presStyleCnt="6" custScaleX="224596" custRadScaleRad="98607" custRadScaleInc="-3834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6358D9-C547-420C-9C24-91AB5C12EA52}" type="pres">
      <dgm:prSet presAssocID="{9FD489D0-5E7B-4DF0-A8CB-7418CCB7294A}" presName="spNode" presStyleCnt="0"/>
      <dgm:spPr/>
    </dgm:pt>
    <dgm:pt modelId="{DD8BF2B7-2C88-4DEB-A3FE-186DA51D7BC8}" type="pres">
      <dgm:prSet presAssocID="{7710D5EF-504D-46E6-BA50-79D4CB6B35A9}" presName="sibTrans" presStyleLbl="sibTrans1D1" presStyleIdx="5" presStyleCnt="6"/>
      <dgm:spPr/>
      <dgm:t>
        <a:bodyPr/>
        <a:lstStyle/>
        <a:p>
          <a:endParaRPr lang="en-US"/>
        </a:p>
      </dgm:t>
    </dgm:pt>
  </dgm:ptLst>
  <dgm:cxnLst>
    <dgm:cxn modelId="{E2B822C3-25B3-46FD-8099-B9EAB33FA4D3}" type="presOf" srcId="{A15A67B9-8441-4925-84A0-9CB96F1875D9}" destId="{C4B81B41-E18F-47A9-A06E-876CBBDF01B3}" srcOrd="0" destOrd="0" presId="urn:microsoft.com/office/officeart/2005/8/layout/cycle6"/>
    <dgm:cxn modelId="{4C8E562F-B0EF-4653-9E39-F6A7D38F1753}" type="presOf" srcId="{F89D8564-72D6-42F2-B5AA-74807E1D1906}" destId="{7C2670C2-A90E-431F-81D1-30ABC7421719}" srcOrd="0" destOrd="0" presId="urn:microsoft.com/office/officeart/2005/8/layout/cycle6"/>
    <dgm:cxn modelId="{930D2FC3-F2B9-4667-A80F-05E558380BBD}" srcId="{E597806F-D182-4F63-94B9-E20506686BBB}" destId="{D9304FCF-9A42-4DB5-8EF8-BAAC1903CE62}" srcOrd="4" destOrd="0" parTransId="{70933007-1440-468F-84C2-38EF80DF61EB}" sibTransId="{A15A67B9-8441-4925-84A0-9CB96F1875D9}"/>
    <dgm:cxn modelId="{3A040B5E-3113-4ACC-9236-7A3DC8E425B3}" type="presOf" srcId="{6AA65274-D205-4A1D-9A0E-4385054E0FFC}" destId="{7C02F5CC-7B7C-4E4D-A2BB-1F7E34755204}" srcOrd="0" destOrd="0" presId="urn:microsoft.com/office/officeart/2005/8/layout/cycle6"/>
    <dgm:cxn modelId="{7C399CE3-EBBD-4B87-BC5B-45B36E8E268A}" type="presOf" srcId="{1F5FFE12-7F44-4014-A47A-2E9CD44DC36C}" destId="{EC45DBE5-0332-4613-A2E8-1741D255A709}" srcOrd="0" destOrd="0" presId="urn:microsoft.com/office/officeart/2005/8/layout/cycle6"/>
    <dgm:cxn modelId="{0E207B75-0E5C-4D46-AB33-111293A8FEDA}" type="presOf" srcId="{D9304FCF-9A42-4DB5-8EF8-BAAC1903CE62}" destId="{755E3AB1-DC04-4F85-9ADB-865DD6965FBC}" srcOrd="0" destOrd="0" presId="urn:microsoft.com/office/officeart/2005/8/layout/cycle6"/>
    <dgm:cxn modelId="{DB4D4F9C-8C12-4E26-809F-BF44C82A9CEB}" srcId="{E597806F-D182-4F63-94B9-E20506686BBB}" destId="{1F5FFE12-7F44-4014-A47A-2E9CD44DC36C}" srcOrd="3" destOrd="0" parTransId="{6A3A6ECE-14BF-46FE-B222-3FFEAE6D2ADA}" sibTransId="{AB0B92B3-2198-40E3-AE46-5A0471CF9193}"/>
    <dgm:cxn modelId="{231D36A4-89F6-4DC2-B339-100A946FEAD3}" type="presOf" srcId="{E597806F-D182-4F63-94B9-E20506686BBB}" destId="{5E437673-46DD-4A8D-9794-E3F1A281F515}" srcOrd="0" destOrd="0" presId="urn:microsoft.com/office/officeart/2005/8/layout/cycle6"/>
    <dgm:cxn modelId="{FB9A4B68-F5B5-4F11-AD1E-54FE8ADD291C}" type="presOf" srcId="{AB0B92B3-2198-40E3-AE46-5A0471CF9193}" destId="{832143A8-E780-4F93-96D9-03C8318C9451}" srcOrd="0" destOrd="0" presId="urn:microsoft.com/office/officeart/2005/8/layout/cycle6"/>
    <dgm:cxn modelId="{6EE241DB-2B69-4EA3-9276-E0835EB79A23}" srcId="{E597806F-D182-4F63-94B9-E20506686BBB}" destId="{9FD489D0-5E7B-4DF0-A8CB-7418CCB7294A}" srcOrd="5" destOrd="0" parTransId="{486859D8-4505-404E-85A8-56B2285B2E5F}" sibTransId="{7710D5EF-504D-46E6-BA50-79D4CB6B35A9}"/>
    <dgm:cxn modelId="{E0CEE8DA-D71F-41E4-83A4-7B922C6B3513}" type="presOf" srcId="{7710D5EF-504D-46E6-BA50-79D4CB6B35A9}" destId="{DD8BF2B7-2C88-4DEB-A3FE-186DA51D7BC8}" srcOrd="0" destOrd="0" presId="urn:microsoft.com/office/officeart/2005/8/layout/cycle6"/>
    <dgm:cxn modelId="{35503F5E-5339-4DA5-B7BA-1E0E53F06946}" type="presOf" srcId="{5321A84C-7209-488E-8863-08891862463E}" destId="{8CD56C16-3B7C-4E27-AA02-5ACF2F755F22}" srcOrd="0" destOrd="0" presId="urn:microsoft.com/office/officeart/2005/8/layout/cycle6"/>
    <dgm:cxn modelId="{9D6282D7-97C4-44B0-959B-E230EF27B3A0}" type="presOf" srcId="{F2BDB547-DF0F-49BA-AE5F-E64184715BA2}" destId="{FAC3A0F8-2FC6-4CFD-BAFF-E0FE19BED243}" srcOrd="0" destOrd="0" presId="urn:microsoft.com/office/officeart/2005/8/layout/cycle6"/>
    <dgm:cxn modelId="{6AAB8EE3-7E37-4F38-BC74-8FACAEC126D6}" type="presOf" srcId="{40E8409E-BADB-44EB-BA98-CC463EBDF402}" destId="{605D73A7-AA1F-452F-A330-27701A961F88}" srcOrd="0" destOrd="0" presId="urn:microsoft.com/office/officeart/2005/8/layout/cycle6"/>
    <dgm:cxn modelId="{551BD9B7-5371-43E4-B6D0-C7F271AE9489}" srcId="{E597806F-D182-4F63-94B9-E20506686BBB}" destId="{6AA65274-D205-4A1D-9A0E-4385054E0FFC}" srcOrd="2" destOrd="0" parTransId="{B47F588D-E0EC-4398-872A-F6F8EEBCB8B1}" sibTransId="{7AF00DA5-3C02-45B8-B8AC-2CE40FBB23D5}"/>
    <dgm:cxn modelId="{FC95249B-CF0C-4951-9AA5-8E15DC6AA9A6}" srcId="{E597806F-D182-4F63-94B9-E20506686BBB}" destId="{F2BDB547-DF0F-49BA-AE5F-E64184715BA2}" srcOrd="0" destOrd="0" parTransId="{517AA8BA-7BA8-46B9-BCDA-E7DDF2E86239}" sibTransId="{5321A84C-7209-488E-8863-08891862463E}"/>
    <dgm:cxn modelId="{9EFDA5C0-E9DD-4C20-8B49-B0424BF53783}" type="presOf" srcId="{9FD489D0-5E7B-4DF0-A8CB-7418CCB7294A}" destId="{F15006B4-4B8E-473D-886D-29CB3A350BC5}" srcOrd="0" destOrd="0" presId="urn:microsoft.com/office/officeart/2005/8/layout/cycle6"/>
    <dgm:cxn modelId="{1578AB1B-CA31-498B-A58B-55F193060A64}" srcId="{E597806F-D182-4F63-94B9-E20506686BBB}" destId="{40E8409E-BADB-44EB-BA98-CC463EBDF402}" srcOrd="1" destOrd="0" parTransId="{2CEC60FF-F9E0-4DAD-BFDC-BF87DC3C8CE2}" sibTransId="{F89D8564-72D6-42F2-B5AA-74807E1D1906}"/>
    <dgm:cxn modelId="{432326D5-6952-44F3-B27A-C74488867C7C}" type="presOf" srcId="{7AF00DA5-3C02-45B8-B8AC-2CE40FBB23D5}" destId="{44C179B2-060A-4E21-AF7D-B705E6EED388}" srcOrd="0" destOrd="0" presId="urn:microsoft.com/office/officeart/2005/8/layout/cycle6"/>
    <dgm:cxn modelId="{47929E09-BE01-4DE9-88F1-94F7A6A41804}" type="presParOf" srcId="{5E437673-46DD-4A8D-9794-E3F1A281F515}" destId="{FAC3A0F8-2FC6-4CFD-BAFF-E0FE19BED243}" srcOrd="0" destOrd="0" presId="urn:microsoft.com/office/officeart/2005/8/layout/cycle6"/>
    <dgm:cxn modelId="{1B632734-3CF5-40B2-92DA-B8F73E367141}" type="presParOf" srcId="{5E437673-46DD-4A8D-9794-E3F1A281F515}" destId="{AD635663-6124-474D-9676-C2E98EC3F089}" srcOrd="1" destOrd="0" presId="urn:microsoft.com/office/officeart/2005/8/layout/cycle6"/>
    <dgm:cxn modelId="{1D8DFD8C-1308-401E-B02D-126ACBB13DEC}" type="presParOf" srcId="{5E437673-46DD-4A8D-9794-E3F1A281F515}" destId="{8CD56C16-3B7C-4E27-AA02-5ACF2F755F22}" srcOrd="2" destOrd="0" presId="urn:microsoft.com/office/officeart/2005/8/layout/cycle6"/>
    <dgm:cxn modelId="{D5388BC0-BF33-4EF3-A5A8-EACA4D5B8CE4}" type="presParOf" srcId="{5E437673-46DD-4A8D-9794-E3F1A281F515}" destId="{605D73A7-AA1F-452F-A330-27701A961F88}" srcOrd="3" destOrd="0" presId="urn:microsoft.com/office/officeart/2005/8/layout/cycle6"/>
    <dgm:cxn modelId="{59ED6845-CE53-4FC9-8FB5-994AAF9F0FE7}" type="presParOf" srcId="{5E437673-46DD-4A8D-9794-E3F1A281F515}" destId="{50D4E030-0FB0-4693-BE9C-06FF0A0DAE38}" srcOrd="4" destOrd="0" presId="urn:microsoft.com/office/officeart/2005/8/layout/cycle6"/>
    <dgm:cxn modelId="{9DBED78C-B3E3-405F-B3DA-46B243726551}" type="presParOf" srcId="{5E437673-46DD-4A8D-9794-E3F1A281F515}" destId="{7C2670C2-A90E-431F-81D1-30ABC7421719}" srcOrd="5" destOrd="0" presId="urn:microsoft.com/office/officeart/2005/8/layout/cycle6"/>
    <dgm:cxn modelId="{711B5913-C8EA-4F2C-A765-628891E36CE7}" type="presParOf" srcId="{5E437673-46DD-4A8D-9794-E3F1A281F515}" destId="{7C02F5CC-7B7C-4E4D-A2BB-1F7E34755204}" srcOrd="6" destOrd="0" presId="urn:microsoft.com/office/officeart/2005/8/layout/cycle6"/>
    <dgm:cxn modelId="{B592F434-F0E9-4866-A96C-BBD4BD9B0EC0}" type="presParOf" srcId="{5E437673-46DD-4A8D-9794-E3F1A281F515}" destId="{99F2EA19-84FC-42CF-8790-06E6A204FB54}" srcOrd="7" destOrd="0" presId="urn:microsoft.com/office/officeart/2005/8/layout/cycle6"/>
    <dgm:cxn modelId="{EC20E41C-BBB2-49EF-990F-00D5B798576C}" type="presParOf" srcId="{5E437673-46DD-4A8D-9794-E3F1A281F515}" destId="{44C179B2-060A-4E21-AF7D-B705E6EED388}" srcOrd="8" destOrd="0" presId="urn:microsoft.com/office/officeart/2005/8/layout/cycle6"/>
    <dgm:cxn modelId="{94A60987-117A-4C81-A1EB-4E517CA34544}" type="presParOf" srcId="{5E437673-46DD-4A8D-9794-E3F1A281F515}" destId="{EC45DBE5-0332-4613-A2E8-1741D255A709}" srcOrd="9" destOrd="0" presId="urn:microsoft.com/office/officeart/2005/8/layout/cycle6"/>
    <dgm:cxn modelId="{FA22279A-4192-46A1-B90D-6D9D44AC45C9}" type="presParOf" srcId="{5E437673-46DD-4A8D-9794-E3F1A281F515}" destId="{C963382C-A499-491A-8A87-BD30AA06C49A}" srcOrd="10" destOrd="0" presId="urn:microsoft.com/office/officeart/2005/8/layout/cycle6"/>
    <dgm:cxn modelId="{1022A041-C14A-436D-91EA-988EFCACA9B5}" type="presParOf" srcId="{5E437673-46DD-4A8D-9794-E3F1A281F515}" destId="{832143A8-E780-4F93-96D9-03C8318C9451}" srcOrd="11" destOrd="0" presId="urn:microsoft.com/office/officeart/2005/8/layout/cycle6"/>
    <dgm:cxn modelId="{32492461-89E4-4B6F-9885-FD4DA8BC06DE}" type="presParOf" srcId="{5E437673-46DD-4A8D-9794-E3F1A281F515}" destId="{755E3AB1-DC04-4F85-9ADB-865DD6965FBC}" srcOrd="12" destOrd="0" presId="urn:microsoft.com/office/officeart/2005/8/layout/cycle6"/>
    <dgm:cxn modelId="{B66141D1-5FF4-4B2E-AFCF-0B9E3A7C99B5}" type="presParOf" srcId="{5E437673-46DD-4A8D-9794-E3F1A281F515}" destId="{411F8476-2189-4185-B961-A7853472FA4F}" srcOrd="13" destOrd="0" presId="urn:microsoft.com/office/officeart/2005/8/layout/cycle6"/>
    <dgm:cxn modelId="{A729E940-D612-4907-ACDE-7CBF0C3C5B06}" type="presParOf" srcId="{5E437673-46DD-4A8D-9794-E3F1A281F515}" destId="{C4B81B41-E18F-47A9-A06E-876CBBDF01B3}" srcOrd="14" destOrd="0" presId="urn:microsoft.com/office/officeart/2005/8/layout/cycle6"/>
    <dgm:cxn modelId="{1AE9877E-DB94-47E2-98D2-010BC9F8B14E}" type="presParOf" srcId="{5E437673-46DD-4A8D-9794-E3F1A281F515}" destId="{F15006B4-4B8E-473D-886D-29CB3A350BC5}" srcOrd="15" destOrd="0" presId="urn:microsoft.com/office/officeart/2005/8/layout/cycle6"/>
    <dgm:cxn modelId="{B6F0A49B-BBC1-4FC8-8A16-BE3BA1CB3438}" type="presParOf" srcId="{5E437673-46DD-4A8D-9794-E3F1A281F515}" destId="{F36358D9-C547-420C-9C24-91AB5C12EA52}" srcOrd="16" destOrd="0" presId="urn:microsoft.com/office/officeart/2005/8/layout/cycle6"/>
    <dgm:cxn modelId="{474BD920-9D71-46FD-B621-4DA52D9B8A2A}" type="presParOf" srcId="{5E437673-46DD-4A8D-9794-E3F1A281F515}" destId="{DD8BF2B7-2C88-4DEB-A3FE-186DA51D7BC8}" srcOrd="17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97806F-D182-4F63-94B9-E20506686BBB}" type="doc">
      <dgm:prSet loTypeId="urn:microsoft.com/office/officeart/2005/8/layout/cycle6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DB547-DF0F-49BA-AE5F-E64184715BA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Requirement</a:t>
          </a:r>
        </a:p>
      </dgm:t>
    </dgm:pt>
    <dgm:pt modelId="{517AA8BA-7BA8-46B9-BCDA-E7DDF2E86239}" type="parTrans" cxnId="{FC95249B-CF0C-4951-9AA5-8E15DC6AA9A6}">
      <dgm:prSet/>
      <dgm:spPr/>
      <dgm:t>
        <a:bodyPr/>
        <a:lstStyle/>
        <a:p>
          <a:endParaRPr lang="en-US"/>
        </a:p>
      </dgm:t>
    </dgm:pt>
    <dgm:pt modelId="{5321A84C-7209-488E-8863-08891862463E}" type="sibTrans" cxnId="{FC95249B-CF0C-4951-9AA5-8E15DC6AA9A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40E8409E-BADB-44EB-BA98-CC463EBDF40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Planning</a:t>
          </a:r>
        </a:p>
      </dgm:t>
    </dgm:pt>
    <dgm:pt modelId="{2CEC60FF-F9E0-4DAD-BFDC-BF87DC3C8CE2}" type="parTrans" cxnId="{1578AB1B-CA31-498B-A58B-55F193060A64}">
      <dgm:prSet/>
      <dgm:spPr/>
      <dgm:t>
        <a:bodyPr/>
        <a:lstStyle/>
        <a:p>
          <a:endParaRPr lang="en-US"/>
        </a:p>
      </dgm:t>
    </dgm:pt>
    <dgm:pt modelId="{F89D8564-72D6-42F2-B5AA-74807E1D1906}" type="sibTrans" cxnId="{1578AB1B-CA31-498B-A58B-55F193060A64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D9304FCF-9A42-4DB5-8EF8-BAAC1903CE62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Implementation</a:t>
          </a:r>
        </a:p>
      </dgm:t>
    </dgm:pt>
    <dgm:pt modelId="{70933007-1440-468F-84C2-38EF80DF61EB}" type="parTrans" cxnId="{930D2FC3-F2B9-4667-A80F-05E558380BBD}">
      <dgm:prSet/>
      <dgm:spPr/>
      <dgm:t>
        <a:bodyPr/>
        <a:lstStyle/>
        <a:p>
          <a:endParaRPr lang="en-US"/>
        </a:p>
      </dgm:t>
    </dgm:pt>
    <dgm:pt modelId="{A15A67B9-8441-4925-84A0-9CB96F1875D9}" type="sibTrans" cxnId="{930D2FC3-F2B9-4667-A80F-05E558380BBD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FD489D0-5E7B-4DF0-A8CB-7418CCB7294A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Execution</a:t>
          </a:r>
        </a:p>
      </dgm:t>
    </dgm:pt>
    <dgm:pt modelId="{486859D8-4505-404E-85A8-56B2285B2E5F}" type="parTrans" cxnId="{6EE241DB-2B69-4EA3-9276-E0835EB79A23}">
      <dgm:prSet/>
      <dgm:spPr/>
      <dgm:t>
        <a:bodyPr/>
        <a:lstStyle/>
        <a:p>
          <a:endParaRPr lang="en-US"/>
        </a:p>
      </dgm:t>
    </dgm:pt>
    <dgm:pt modelId="{7710D5EF-504D-46E6-BA50-79D4CB6B35A9}" type="sibTrans" cxnId="{6EE241DB-2B69-4EA3-9276-E0835EB79A23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0FC22EA0-2302-4447-8CC6-9AB678AF4E59}">
      <dgm:prSet phldrT="[Text]"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Conclusion</a:t>
          </a:r>
        </a:p>
      </dgm:t>
    </dgm:pt>
    <dgm:pt modelId="{E0572D79-5C29-4E25-8916-C139C01625DC}" type="parTrans" cxnId="{B3221D8D-0800-414B-813A-21962F17D9CE}">
      <dgm:prSet/>
      <dgm:spPr/>
      <dgm:t>
        <a:bodyPr/>
        <a:lstStyle/>
        <a:p>
          <a:endParaRPr lang="en-US"/>
        </a:p>
      </dgm:t>
    </dgm:pt>
    <dgm:pt modelId="{A426F189-3879-4BDF-9B60-CD7F87ADA42C}" type="sibTrans" cxnId="{B3221D8D-0800-414B-813A-21962F17D9CE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1F5FFE12-7F44-4014-A47A-2E9CD44DC36C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Design</a:t>
          </a:r>
        </a:p>
      </dgm:t>
    </dgm:pt>
    <dgm:pt modelId="{6A3A6ECE-14BF-46FE-B222-3FFEAE6D2ADA}" type="parTrans" cxnId="{DB4D4F9C-8C12-4E26-809F-BF44C82A9CEB}">
      <dgm:prSet/>
      <dgm:spPr/>
      <dgm:t>
        <a:bodyPr/>
        <a:lstStyle/>
        <a:p>
          <a:endParaRPr lang="en-US"/>
        </a:p>
      </dgm:t>
    </dgm:pt>
    <dgm:pt modelId="{AB0B92B3-2198-40E3-AE46-5A0471CF9193}" type="sibTrans" cxnId="{DB4D4F9C-8C12-4E26-809F-BF44C82A9CE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AA65274-D205-4A1D-9A0E-4385054E0FFC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600" b="1" dirty="0">
              <a:solidFill>
                <a:schemeClr val="bg2"/>
              </a:solidFill>
            </a:rPr>
            <a:t>Analysis</a:t>
          </a:r>
        </a:p>
      </dgm:t>
    </dgm:pt>
    <dgm:pt modelId="{B47F588D-E0EC-4398-872A-F6F8EEBCB8B1}" type="parTrans" cxnId="{551BD9B7-5371-43E4-B6D0-C7F271AE9489}">
      <dgm:prSet/>
      <dgm:spPr/>
      <dgm:t>
        <a:bodyPr/>
        <a:lstStyle/>
        <a:p>
          <a:endParaRPr lang="en-US"/>
        </a:p>
      </dgm:t>
    </dgm:pt>
    <dgm:pt modelId="{7AF00DA5-3C02-45B8-B8AC-2CE40FBB23D5}" type="sibTrans" cxnId="{551BD9B7-5371-43E4-B6D0-C7F271AE948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5E437673-46DD-4A8D-9794-E3F1A281F515}" type="pres">
      <dgm:prSet presAssocID="{E597806F-D182-4F63-94B9-E20506686BB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AC3A0F8-2FC6-4CFD-BAFF-E0FE19BED243}" type="pres">
      <dgm:prSet presAssocID="{F2BDB547-DF0F-49BA-AE5F-E64184715BA2}" presName="node" presStyleLbl="node1" presStyleIdx="0" presStyleCnt="7" custScaleX="21054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635663-6124-474D-9676-C2E98EC3F089}" type="pres">
      <dgm:prSet presAssocID="{F2BDB547-DF0F-49BA-AE5F-E64184715BA2}" presName="spNode" presStyleCnt="0"/>
      <dgm:spPr/>
    </dgm:pt>
    <dgm:pt modelId="{8CD56C16-3B7C-4E27-AA02-5ACF2F755F22}" type="pres">
      <dgm:prSet presAssocID="{5321A84C-7209-488E-8863-08891862463E}" presName="sibTrans" presStyleLbl="sibTrans1D1" presStyleIdx="0" presStyleCnt="7"/>
      <dgm:spPr/>
      <dgm:t>
        <a:bodyPr/>
        <a:lstStyle/>
        <a:p>
          <a:endParaRPr lang="en-US"/>
        </a:p>
      </dgm:t>
    </dgm:pt>
    <dgm:pt modelId="{605D73A7-AA1F-452F-A330-27701A961F88}" type="pres">
      <dgm:prSet presAssocID="{40E8409E-BADB-44EB-BA98-CC463EBDF402}" presName="node" presStyleLbl="node1" presStyleIdx="1" presStyleCnt="7" custScaleX="170931" custRadScaleRad="98993" custRadScaleInc="264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D4E030-0FB0-4693-BE9C-06FF0A0DAE38}" type="pres">
      <dgm:prSet presAssocID="{40E8409E-BADB-44EB-BA98-CC463EBDF402}" presName="spNode" presStyleCnt="0"/>
      <dgm:spPr/>
    </dgm:pt>
    <dgm:pt modelId="{7C2670C2-A90E-431F-81D1-30ABC7421719}" type="pres">
      <dgm:prSet presAssocID="{F89D8564-72D6-42F2-B5AA-74807E1D1906}" presName="sibTrans" presStyleLbl="sibTrans1D1" presStyleIdx="1" presStyleCnt="7"/>
      <dgm:spPr/>
      <dgm:t>
        <a:bodyPr/>
        <a:lstStyle/>
        <a:p>
          <a:endParaRPr lang="en-US"/>
        </a:p>
      </dgm:t>
    </dgm:pt>
    <dgm:pt modelId="{7C02F5CC-7B7C-4E4D-A2BB-1F7E34755204}" type="pres">
      <dgm:prSet presAssocID="{6AA65274-D205-4A1D-9A0E-4385054E0FFC}" presName="node" presStyleLbl="node1" presStyleIdx="2" presStyleCnt="7" custScaleX="1547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F2EA19-84FC-42CF-8790-06E6A204FB54}" type="pres">
      <dgm:prSet presAssocID="{6AA65274-D205-4A1D-9A0E-4385054E0FFC}" presName="spNode" presStyleCnt="0"/>
      <dgm:spPr/>
    </dgm:pt>
    <dgm:pt modelId="{44C179B2-060A-4E21-AF7D-B705E6EED388}" type="pres">
      <dgm:prSet presAssocID="{7AF00DA5-3C02-45B8-B8AC-2CE40FBB23D5}" presName="sibTrans" presStyleLbl="sibTrans1D1" presStyleIdx="2" presStyleCnt="7"/>
      <dgm:spPr/>
      <dgm:t>
        <a:bodyPr/>
        <a:lstStyle/>
        <a:p>
          <a:endParaRPr lang="en-US"/>
        </a:p>
      </dgm:t>
    </dgm:pt>
    <dgm:pt modelId="{EC45DBE5-0332-4613-A2E8-1741D255A709}" type="pres">
      <dgm:prSet presAssocID="{1F5FFE12-7F44-4014-A47A-2E9CD44DC36C}" presName="node" presStyleLbl="node1" presStyleIdx="3" presStyleCnt="7" custScaleX="128980" custRadScaleRad="102836" custRadScaleInc="-744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63382C-A499-491A-8A87-BD30AA06C49A}" type="pres">
      <dgm:prSet presAssocID="{1F5FFE12-7F44-4014-A47A-2E9CD44DC36C}" presName="spNode" presStyleCnt="0"/>
      <dgm:spPr/>
    </dgm:pt>
    <dgm:pt modelId="{832143A8-E780-4F93-96D9-03C8318C9451}" type="pres">
      <dgm:prSet presAssocID="{AB0B92B3-2198-40E3-AE46-5A0471CF9193}" presName="sibTrans" presStyleLbl="sibTrans1D1" presStyleIdx="3" presStyleCnt="7"/>
      <dgm:spPr/>
      <dgm:t>
        <a:bodyPr/>
        <a:lstStyle/>
        <a:p>
          <a:endParaRPr lang="en-US"/>
        </a:p>
      </dgm:t>
    </dgm:pt>
    <dgm:pt modelId="{755E3AB1-DC04-4F85-9ADB-865DD6965FBC}" type="pres">
      <dgm:prSet presAssocID="{D9304FCF-9A42-4DB5-8EF8-BAAC1903CE62}" presName="node" presStyleLbl="node1" presStyleIdx="4" presStyleCnt="7" custScaleX="252231" custRadScaleRad="98491" custRadScaleInc="619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1F8476-2189-4185-B961-A7853472FA4F}" type="pres">
      <dgm:prSet presAssocID="{D9304FCF-9A42-4DB5-8EF8-BAAC1903CE62}" presName="spNode" presStyleCnt="0"/>
      <dgm:spPr/>
    </dgm:pt>
    <dgm:pt modelId="{C4B81B41-E18F-47A9-A06E-876CBBDF01B3}" type="pres">
      <dgm:prSet presAssocID="{A15A67B9-8441-4925-84A0-9CB96F1875D9}" presName="sibTrans" presStyleLbl="sibTrans1D1" presStyleIdx="4" presStyleCnt="7"/>
      <dgm:spPr/>
      <dgm:t>
        <a:bodyPr/>
        <a:lstStyle/>
        <a:p>
          <a:endParaRPr lang="en-US"/>
        </a:p>
      </dgm:t>
    </dgm:pt>
    <dgm:pt modelId="{F15006B4-4B8E-473D-886D-29CB3A350BC5}" type="pres">
      <dgm:prSet presAssocID="{9FD489D0-5E7B-4DF0-A8CB-7418CCB7294A}" presName="node" presStyleLbl="node1" presStyleIdx="5" presStyleCnt="7" custScaleX="185867" custRadScaleRad="96928" custRadScaleInc="15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6358D9-C547-420C-9C24-91AB5C12EA52}" type="pres">
      <dgm:prSet presAssocID="{9FD489D0-5E7B-4DF0-A8CB-7418CCB7294A}" presName="spNode" presStyleCnt="0"/>
      <dgm:spPr/>
    </dgm:pt>
    <dgm:pt modelId="{DD8BF2B7-2C88-4DEB-A3FE-186DA51D7BC8}" type="pres">
      <dgm:prSet presAssocID="{7710D5EF-504D-46E6-BA50-79D4CB6B35A9}" presName="sibTrans" presStyleLbl="sibTrans1D1" presStyleIdx="5" presStyleCnt="7"/>
      <dgm:spPr/>
      <dgm:t>
        <a:bodyPr/>
        <a:lstStyle/>
        <a:p>
          <a:endParaRPr lang="en-US"/>
        </a:p>
      </dgm:t>
    </dgm:pt>
    <dgm:pt modelId="{1DBBC0C2-15E1-4EBF-B0E1-D6B5A3059E1E}" type="pres">
      <dgm:prSet presAssocID="{0FC22EA0-2302-4447-8CC6-9AB678AF4E59}" presName="node" presStyleLbl="node1" presStyleIdx="6" presStyleCnt="7" custScaleX="195491" custRadScaleRad="98951" custRadScaleInc="-3844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4F8D08-3F2F-4951-A4AE-DB7337CED64D}" type="pres">
      <dgm:prSet presAssocID="{0FC22EA0-2302-4447-8CC6-9AB678AF4E59}" presName="spNode" presStyleCnt="0"/>
      <dgm:spPr/>
    </dgm:pt>
    <dgm:pt modelId="{CCC2E056-68D6-4A95-914E-C51227D95260}" type="pres">
      <dgm:prSet presAssocID="{A426F189-3879-4BDF-9B60-CD7F87ADA42C}" presName="sibTrans" presStyleLbl="sibTrans1D1" presStyleIdx="6" presStyleCnt="7"/>
      <dgm:spPr/>
      <dgm:t>
        <a:bodyPr/>
        <a:lstStyle/>
        <a:p>
          <a:endParaRPr lang="en-US"/>
        </a:p>
      </dgm:t>
    </dgm:pt>
  </dgm:ptLst>
  <dgm:cxnLst>
    <dgm:cxn modelId="{DB4D4F9C-8C12-4E26-809F-BF44C82A9CEB}" srcId="{E597806F-D182-4F63-94B9-E20506686BBB}" destId="{1F5FFE12-7F44-4014-A47A-2E9CD44DC36C}" srcOrd="3" destOrd="0" parTransId="{6A3A6ECE-14BF-46FE-B222-3FFEAE6D2ADA}" sibTransId="{AB0B92B3-2198-40E3-AE46-5A0471CF9193}"/>
    <dgm:cxn modelId="{B17B375A-8E6E-441D-8440-03389D4D8621}" type="presOf" srcId="{0FC22EA0-2302-4447-8CC6-9AB678AF4E59}" destId="{1DBBC0C2-15E1-4EBF-B0E1-D6B5A3059E1E}" srcOrd="0" destOrd="0" presId="urn:microsoft.com/office/officeart/2005/8/layout/cycle6"/>
    <dgm:cxn modelId="{1578AB1B-CA31-498B-A58B-55F193060A64}" srcId="{E597806F-D182-4F63-94B9-E20506686BBB}" destId="{40E8409E-BADB-44EB-BA98-CC463EBDF402}" srcOrd="1" destOrd="0" parTransId="{2CEC60FF-F9E0-4DAD-BFDC-BF87DC3C8CE2}" sibTransId="{F89D8564-72D6-42F2-B5AA-74807E1D1906}"/>
    <dgm:cxn modelId="{930D2FC3-F2B9-4667-A80F-05E558380BBD}" srcId="{E597806F-D182-4F63-94B9-E20506686BBB}" destId="{D9304FCF-9A42-4DB5-8EF8-BAAC1903CE62}" srcOrd="4" destOrd="0" parTransId="{70933007-1440-468F-84C2-38EF80DF61EB}" sibTransId="{A15A67B9-8441-4925-84A0-9CB96F1875D9}"/>
    <dgm:cxn modelId="{E0CEE8DA-D71F-41E4-83A4-7B922C6B3513}" type="presOf" srcId="{7710D5EF-504D-46E6-BA50-79D4CB6B35A9}" destId="{DD8BF2B7-2C88-4DEB-A3FE-186DA51D7BC8}" srcOrd="0" destOrd="0" presId="urn:microsoft.com/office/officeart/2005/8/layout/cycle6"/>
    <dgm:cxn modelId="{9EFDA5C0-E9DD-4C20-8B49-B0424BF53783}" type="presOf" srcId="{9FD489D0-5E7B-4DF0-A8CB-7418CCB7294A}" destId="{F15006B4-4B8E-473D-886D-29CB3A350BC5}" srcOrd="0" destOrd="0" presId="urn:microsoft.com/office/officeart/2005/8/layout/cycle6"/>
    <dgm:cxn modelId="{231D36A4-89F6-4DC2-B339-100A946FEAD3}" type="presOf" srcId="{E597806F-D182-4F63-94B9-E20506686BBB}" destId="{5E437673-46DD-4A8D-9794-E3F1A281F515}" srcOrd="0" destOrd="0" presId="urn:microsoft.com/office/officeart/2005/8/layout/cycle6"/>
    <dgm:cxn modelId="{E2B822C3-25B3-46FD-8099-B9EAB33FA4D3}" type="presOf" srcId="{A15A67B9-8441-4925-84A0-9CB96F1875D9}" destId="{C4B81B41-E18F-47A9-A06E-876CBBDF01B3}" srcOrd="0" destOrd="0" presId="urn:microsoft.com/office/officeart/2005/8/layout/cycle6"/>
    <dgm:cxn modelId="{B3221D8D-0800-414B-813A-21962F17D9CE}" srcId="{E597806F-D182-4F63-94B9-E20506686BBB}" destId="{0FC22EA0-2302-4447-8CC6-9AB678AF4E59}" srcOrd="6" destOrd="0" parTransId="{E0572D79-5C29-4E25-8916-C139C01625DC}" sibTransId="{A426F189-3879-4BDF-9B60-CD7F87ADA42C}"/>
    <dgm:cxn modelId="{8CBE0F75-7238-4146-ACC3-D4DE301C0B95}" type="presOf" srcId="{A426F189-3879-4BDF-9B60-CD7F87ADA42C}" destId="{CCC2E056-68D6-4A95-914E-C51227D95260}" srcOrd="0" destOrd="0" presId="urn:microsoft.com/office/officeart/2005/8/layout/cycle6"/>
    <dgm:cxn modelId="{35503F5E-5339-4DA5-B7BA-1E0E53F06946}" type="presOf" srcId="{5321A84C-7209-488E-8863-08891862463E}" destId="{8CD56C16-3B7C-4E27-AA02-5ACF2F755F22}" srcOrd="0" destOrd="0" presId="urn:microsoft.com/office/officeart/2005/8/layout/cycle6"/>
    <dgm:cxn modelId="{FB9A4B68-F5B5-4F11-AD1E-54FE8ADD291C}" type="presOf" srcId="{AB0B92B3-2198-40E3-AE46-5A0471CF9193}" destId="{832143A8-E780-4F93-96D9-03C8318C9451}" srcOrd="0" destOrd="0" presId="urn:microsoft.com/office/officeart/2005/8/layout/cycle6"/>
    <dgm:cxn modelId="{6AAB8EE3-7E37-4F38-BC74-8FACAEC126D6}" type="presOf" srcId="{40E8409E-BADB-44EB-BA98-CC463EBDF402}" destId="{605D73A7-AA1F-452F-A330-27701A961F88}" srcOrd="0" destOrd="0" presId="urn:microsoft.com/office/officeart/2005/8/layout/cycle6"/>
    <dgm:cxn modelId="{6EE241DB-2B69-4EA3-9276-E0835EB79A23}" srcId="{E597806F-D182-4F63-94B9-E20506686BBB}" destId="{9FD489D0-5E7B-4DF0-A8CB-7418CCB7294A}" srcOrd="5" destOrd="0" parTransId="{486859D8-4505-404E-85A8-56B2285B2E5F}" sibTransId="{7710D5EF-504D-46E6-BA50-79D4CB6B35A9}"/>
    <dgm:cxn modelId="{4C8E562F-B0EF-4653-9E39-F6A7D38F1753}" type="presOf" srcId="{F89D8564-72D6-42F2-B5AA-74807E1D1906}" destId="{7C2670C2-A90E-431F-81D1-30ABC7421719}" srcOrd="0" destOrd="0" presId="urn:microsoft.com/office/officeart/2005/8/layout/cycle6"/>
    <dgm:cxn modelId="{0E207B75-0E5C-4D46-AB33-111293A8FEDA}" type="presOf" srcId="{D9304FCF-9A42-4DB5-8EF8-BAAC1903CE62}" destId="{755E3AB1-DC04-4F85-9ADB-865DD6965FBC}" srcOrd="0" destOrd="0" presId="urn:microsoft.com/office/officeart/2005/8/layout/cycle6"/>
    <dgm:cxn modelId="{551BD9B7-5371-43E4-B6D0-C7F271AE9489}" srcId="{E597806F-D182-4F63-94B9-E20506686BBB}" destId="{6AA65274-D205-4A1D-9A0E-4385054E0FFC}" srcOrd="2" destOrd="0" parTransId="{B47F588D-E0EC-4398-872A-F6F8EEBCB8B1}" sibTransId="{7AF00DA5-3C02-45B8-B8AC-2CE40FBB23D5}"/>
    <dgm:cxn modelId="{3A040B5E-3113-4ACC-9236-7A3DC8E425B3}" type="presOf" srcId="{6AA65274-D205-4A1D-9A0E-4385054E0FFC}" destId="{7C02F5CC-7B7C-4E4D-A2BB-1F7E34755204}" srcOrd="0" destOrd="0" presId="urn:microsoft.com/office/officeart/2005/8/layout/cycle6"/>
    <dgm:cxn modelId="{FC95249B-CF0C-4951-9AA5-8E15DC6AA9A6}" srcId="{E597806F-D182-4F63-94B9-E20506686BBB}" destId="{F2BDB547-DF0F-49BA-AE5F-E64184715BA2}" srcOrd="0" destOrd="0" parTransId="{517AA8BA-7BA8-46B9-BCDA-E7DDF2E86239}" sibTransId="{5321A84C-7209-488E-8863-08891862463E}"/>
    <dgm:cxn modelId="{7C399CE3-EBBD-4B87-BC5B-45B36E8E268A}" type="presOf" srcId="{1F5FFE12-7F44-4014-A47A-2E9CD44DC36C}" destId="{EC45DBE5-0332-4613-A2E8-1741D255A709}" srcOrd="0" destOrd="0" presId="urn:microsoft.com/office/officeart/2005/8/layout/cycle6"/>
    <dgm:cxn modelId="{432326D5-6952-44F3-B27A-C74488867C7C}" type="presOf" srcId="{7AF00DA5-3C02-45B8-B8AC-2CE40FBB23D5}" destId="{44C179B2-060A-4E21-AF7D-B705E6EED388}" srcOrd="0" destOrd="0" presId="urn:microsoft.com/office/officeart/2005/8/layout/cycle6"/>
    <dgm:cxn modelId="{9D6282D7-97C4-44B0-959B-E230EF27B3A0}" type="presOf" srcId="{F2BDB547-DF0F-49BA-AE5F-E64184715BA2}" destId="{FAC3A0F8-2FC6-4CFD-BAFF-E0FE19BED243}" srcOrd="0" destOrd="0" presId="urn:microsoft.com/office/officeart/2005/8/layout/cycle6"/>
    <dgm:cxn modelId="{47929E09-BE01-4DE9-88F1-94F7A6A41804}" type="presParOf" srcId="{5E437673-46DD-4A8D-9794-E3F1A281F515}" destId="{FAC3A0F8-2FC6-4CFD-BAFF-E0FE19BED243}" srcOrd="0" destOrd="0" presId="urn:microsoft.com/office/officeart/2005/8/layout/cycle6"/>
    <dgm:cxn modelId="{1B632734-3CF5-40B2-92DA-B8F73E367141}" type="presParOf" srcId="{5E437673-46DD-4A8D-9794-E3F1A281F515}" destId="{AD635663-6124-474D-9676-C2E98EC3F089}" srcOrd="1" destOrd="0" presId="urn:microsoft.com/office/officeart/2005/8/layout/cycle6"/>
    <dgm:cxn modelId="{1D8DFD8C-1308-401E-B02D-126ACBB13DEC}" type="presParOf" srcId="{5E437673-46DD-4A8D-9794-E3F1A281F515}" destId="{8CD56C16-3B7C-4E27-AA02-5ACF2F755F22}" srcOrd="2" destOrd="0" presId="urn:microsoft.com/office/officeart/2005/8/layout/cycle6"/>
    <dgm:cxn modelId="{D5388BC0-BF33-4EF3-A5A8-EACA4D5B8CE4}" type="presParOf" srcId="{5E437673-46DD-4A8D-9794-E3F1A281F515}" destId="{605D73A7-AA1F-452F-A330-27701A961F88}" srcOrd="3" destOrd="0" presId="urn:microsoft.com/office/officeart/2005/8/layout/cycle6"/>
    <dgm:cxn modelId="{59ED6845-CE53-4FC9-8FB5-994AAF9F0FE7}" type="presParOf" srcId="{5E437673-46DD-4A8D-9794-E3F1A281F515}" destId="{50D4E030-0FB0-4693-BE9C-06FF0A0DAE38}" srcOrd="4" destOrd="0" presId="urn:microsoft.com/office/officeart/2005/8/layout/cycle6"/>
    <dgm:cxn modelId="{9DBED78C-B3E3-405F-B3DA-46B243726551}" type="presParOf" srcId="{5E437673-46DD-4A8D-9794-E3F1A281F515}" destId="{7C2670C2-A90E-431F-81D1-30ABC7421719}" srcOrd="5" destOrd="0" presId="urn:microsoft.com/office/officeart/2005/8/layout/cycle6"/>
    <dgm:cxn modelId="{711B5913-C8EA-4F2C-A765-628891E36CE7}" type="presParOf" srcId="{5E437673-46DD-4A8D-9794-E3F1A281F515}" destId="{7C02F5CC-7B7C-4E4D-A2BB-1F7E34755204}" srcOrd="6" destOrd="0" presId="urn:microsoft.com/office/officeart/2005/8/layout/cycle6"/>
    <dgm:cxn modelId="{B592F434-F0E9-4866-A96C-BBD4BD9B0EC0}" type="presParOf" srcId="{5E437673-46DD-4A8D-9794-E3F1A281F515}" destId="{99F2EA19-84FC-42CF-8790-06E6A204FB54}" srcOrd="7" destOrd="0" presId="urn:microsoft.com/office/officeart/2005/8/layout/cycle6"/>
    <dgm:cxn modelId="{EC20E41C-BBB2-49EF-990F-00D5B798576C}" type="presParOf" srcId="{5E437673-46DD-4A8D-9794-E3F1A281F515}" destId="{44C179B2-060A-4E21-AF7D-B705E6EED388}" srcOrd="8" destOrd="0" presId="urn:microsoft.com/office/officeart/2005/8/layout/cycle6"/>
    <dgm:cxn modelId="{94A60987-117A-4C81-A1EB-4E517CA34544}" type="presParOf" srcId="{5E437673-46DD-4A8D-9794-E3F1A281F515}" destId="{EC45DBE5-0332-4613-A2E8-1741D255A709}" srcOrd="9" destOrd="0" presId="urn:microsoft.com/office/officeart/2005/8/layout/cycle6"/>
    <dgm:cxn modelId="{FA22279A-4192-46A1-B90D-6D9D44AC45C9}" type="presParOf" srcId="{5E437673-46DD-4A8D-9794-E3F1A281F515}" destId="{C963382C-A499-491A-8A87-BD30AA06C49A}" srcOrd="10" destOrd="0" presId="urn:microsoft.com/office/officeart/2005/8/layout/cycle6"/>
    <dgm:cxn modelId="{1022A041-C14A-436D-91EA-988EFCACA9B5}" type="presParOf" srcId="{5E437673-46DD-4A8D-9794-E3F1A281F515}" destId="{832143A8-E780-4F93-96D9-03C8318C9451}" srcOrd="11" destOrd="0" presId="urn:microsoft.com/office/officeart/2005/8/layout/cycle6"/>
    <dgm:cxn modelId="{32492461-89E4-4B6F-9885-FD4DA8BC06DE}" type="presParOf" srcId="{5E437673-46DD-4A8D-9794-E3F1A281F515}" destId="{755E3AB1-DC04-4F85-9ADB-865DD6965FBC}" srcOrd="12" destOrd="0" presId="urn:microsoft.com/office/officeart/2005/8/layout/cycle6"/>
    <dgm:cxn modelId="{B66141D1-5FF4-4B2E-AFCF-0B9E3A7C99B5}" type="presParOf" srcId="{5E437673-46DD-4A8D-9794-E3F1A281F515}" destId="{411F8476-2189-4185-B961-A7853472FA4F}" srcOrd="13" destOrd="0" presId="urn:microsoft.com/office/officeart/2005/8/layout/cycle6"/>
    <dgm:cxn modelId="{A729E940-D612-4907-ACDE-7CBF0C3C5B06}" type="presParOf" srcId="{5E437673-46DD-4A8D-9794-E3F1A281F515}" destId="{C4B81B41-E18F-47A9-A06E-876CBBDF01B3}" srcOrd="14" destOrd="0" presId="urn:microsoft.com/office/officeart/2005/8/layout/cycle6"/>
    <dgm:cxn modelId="{1AE9877E-DB94-47E2-98D2-010BC9F8B14E}" type="presParOf" srcId="{5E437673-46DD-4A8D-9794-E3F1A281F515}" destId="{F15006B4-4B8E-473D-886D-29CB3A350BC5}" srcOrd="15" destOrd="0" presId="urn:microsoft.com/office/officeart/2005/8/layout/cycle6"/>
    <dgm:cxn modelId="{B6F0A49B-BBC1-4FC8-8A16-BE3BA1CB3438}" type="presParOf" srcId="{5E437673-46DD-4A8D-9794-E3F1A281F515}" destId="{F36358D9-C547-420C-9C24-91AB5C12EA52}" srcOrd="16" destOrd="0" presId="urn:microsoft.com/office/officeart/2005/8/layout/cycle6"/>
    <dgm:cxn modelId="{474BD920-9D71-46FD-B621-4DA52D9B8A2A}" type="presParOf" srcId="{5E437673-46DD-4A8D-9794-E3F1A281F515}" destId="{DD8BF2B7-2C88-4DEB-A3FE-186DA51D7BC8}" srcOrd="17" destOrd="0" presId="urn:microsoft.com/office/officeart/2005/8/layout/cycle6"/>
    <dgm:cxn modelId="{974205E7-64A6-40CC-9C68-FD8A9A7FF08A}" type="presParOf" srcId="{5E437673-46DD-4A8D-9794-E3F1A281F515}" destId="{1DBBC0C2-15E1-4EBF-B0E1-D6B5A3059E1E}" srcOrd="18" destOrd="0" presId="urn:microsoft.com/office/officeart/2005/8/layout/cycle6"/>
    <dgm:cxn modelId="{D2254517-5D22-45F4-B5E3-39C0F6249B8A}" type="presParOf" srcId="{5E437673-46DD-4A8D-9794-E3F1A281F515}" destId="{CF4F8D08-3F2F-4951-A4AE-DB7337CED64D}" srcOrd="19" destOrd="0" presId="urn:microsoft.com/office/officeart/2005/8/layout/cycle6"/>
    <dgm:cxn modelId="{9FCA92C9-EE86-4696-96E5-D53BC00633C7}" type="presParOf" srcId="{5E437673-46DD-4A8D-9794-E3F1A281F515}" destId="{CCC2E056-68D6-4A95-914E-C51227D95260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3A0F8-2FC6-4CFD-BAFF-E0FE19BED243}">
      <dsp:nvSpPr>
        <dsp:cNvPr id="0" name=""/>
        <dsp:cNvSpPr/>
      </dsp:nvSpPr>
      <dsp:spPr>
        <a:xfrm>
          <a:off x="1981370" y="0"/>
          <a:ext cx="2343959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Requirements</a:t>
          </a:r>
        </a:p>
      </dsp:txBody>
      <dsp:txXfrm>
        <a:off x="2016742" y="35372"/>
        <a:ext cx="2273215" cy="653849"/>
      </dsp:txXfrm>
    </dsp:sp>
    <dsp:sp modelId="{8CD56C16-3B7C-4E27-AA02-5ACF2F755F22}">
      <dsp:nvSpPr>
        <dsp:cNvPr id="0" name=""/>
        <dsp:cNvSpPr/>
      </dsp:nvSpPr>
      <dsp:spPr>
        <a:xfrm>
          <a:off x="1270033" y="573352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2415388" y="153746"/>
              </a:moveTo>
              <a:arcTo wR="1707326" hR="1707326" stAng="17670102" swAng="1203438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5D73A7-AA1F-452F-A330-27701A961F88}">
      <dsp:nvSpPr>
        <dsp:cNvPr id="0" name=""/>
        <dsp:cNvSpPr/>
      </dsp:nvSpPr>
      <dsp:spPr>
        <a:xfrm>
          <a:off x="3753420" y="1068424"/>
          <a:ext cx="1905469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Design</a:t>
          </a:r>
        </a:p>
      </dsp:txBody>
      <dsp:txXfrm>
        <a:off x="3788792" y="1103796"/>
        <a:ext cx="1834725" cy="653849"/>
      </dsp:txXfrm>
    </dsp:sp>
    <dsp:sp modelId="{7C2670C2-A90E-431F-81D1-30ABC7421719}">
      <dsp:nvSpPr>
        <dsp:cNvPr id="0" name=""/>
        <dsp:cNvSpPr/>
      </dsp:nvSpPr>
      <dsp:spPr>
        <a:xfrm>
          <a:off x="1428343" y="419770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3382869" y="1379428"/>
              </a:moveTo>
              <a:arcTo wR="1707326" hR="1707326" stAng="20935641" swAng="1250527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02F5CC-7B7C-4E4D-A2BB-1F7E34755204}">
      <dsp:nvSpPr>
        <dsp:cNvPr id="0" name=""/>
        <dsp:cNvSpPr/>
      </dsp:nvSpPr>
      <dsp:spPr>
        <a:xfrm>
          <a:off x="3454144" y="2423010"/>
          <a:ext cx="2484051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Implementation</a:t>
          </a:r>
        </a:p>
      </dsp:txBody>
      <dsp:txXfrm>
        <a:off x="3489516" y="2458382"/>
        <a:ext cx="2413307" cy="653849"/>
      </dsp:txXfrm>
    </dsp:sp>
    <dsp:sp modelId="{44C179B2-060A-4E21-AF7D-B705E6EED388}">
      <dsp:nvSpPr>
        <dsp:cNvPr id="0" name=""/>
        <dsp:cNvSpPr/>
      </dsp:nvSpPr>
      <dsp:spPr>
        <a:xfrm>
          <a:off x="1442361" y="355588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3020905" y="2797955"/>
              </a:moveTo>
              <a:arcTo wR="1707326" hR="1707326" stAng="2382116" swAng="1534007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45DBE5-0332-4613-A2E8-1741D255A709}">
      <dsp:nvSpPr>
        <dsp:cNvPr id="0" name=""/>
        <dsp:cNvSpPr/>
      </dsp:nvSpPr>
      <dsp:spPr>
        <a:xfrm>
          <a:off x="2419146" y="3404947"/>
          <a:ext cx="1437816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Testing</a:t>
          </a:r>
        </a:p>
      </dsp:txBody>
      <dsp:txXfrm>
        <a:off x="2454518" y="3440319"/>
        <a:ext cx="1367072" cy="653849"/>
      </dsp:txXfrm>
    </dsp:sp>
    <dsp:sp modelId="{832143A8-E780-4F93-96D9-03C8318C9451}">
      <dsp:nvSpPr>
        <dsp:cNvPr id="0" name=""/>
        <dsp:cNvSpPr/>
      </dsp:nvSpPr>
      <dsp:spPr>
        <a:xfrm>
          <a:off x="1551481" y="404035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860778" y="3189999"/>
              </a:moveTo>
              <a:arcTo wR="1707326" hR="1707326" stAng="7183479" swAng="1577305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5E3AB1-DC04-4F85-9ADB-865DD6965FBC}">
      <dsp:nvSpPr>
        <dsp:cNvPr id="0" name=""/>
        <dsp:cNvSpPr/>
      </dsp:nvSpPr>
      <dsp:spPr>
        <a:xfrm>
          <a:off x="621896" y="2334593"/>
          <a:ext cx="2022251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Deployment</a:t>
          </a:r>
        </a:p>
      </dsp:txBody>
      <dsp:txXfrm>
        <a:off x="657268" y="2369965"/>
        <a:ext cx="1951507" cy="653849"/>
      </dsp:txXfrm>
    </dsp:sp>
    <dsp:sp modelId="{C4B81B41-E18F-47A9-A06E-876CBBDF01B3}">
      <dsp:nvSpPr>
        <dsp:cNvPr id="0" name=""/>
        <dsp:cNvSpPr/>
      </dsp:nvSpPr>
      <dsp:spPr>
        <a:xfrm>
          <a:off x="1489398" y="254140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40093" y="2075156"/>
              </a:moveTo>
              <a:arcTo wR="1707326" hR="1707326" stAng="10053512" swAng="1075302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5006B4-4B8E-473D-886D-29CB3A350BC5}">
      <dsp:nvSpPr>
        <dsp:cNvPr id="0" name=""/>
        <dsp:cNvSpPr/>
      </dsp:nvSpPr>
      <dsp:spPr>
        <a:xfrm>
          <a:off x="349126" y="1068419"/>
          <a:ext cx="2503704" cy="724593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Maintenance</a:t>
          </a:r>
        </a:p>
      </dsp:txBody>
      <dsp:txXfrm>
        <a:off x="384498" y="1103791"/>
        <a:ext cx="2432960" cy="653849"/>
      </dsp:txXfrm>
    </dsp:sp>
    <dsp:sp modelId="{DD8BF2B7-2C88-4DEB-A3FE-186DA51D7BC8}">
      <dsp:nvSpPr>
        <dsp:cNvPr id="0" name=""/>
        <dsp:cNvSpPr/>
      </dsp:nvSpPr>
      <dsp:spPr>
        <a:xfrm>
          <a:off x="1622415" y="573237"/>
          <a:ext cx="3414652" cy="3414652"/>
        </a:xfrm>
        <a:custGeom>
          <a:avLst/>
          <a:gdLst/>
          <a:ahLst/>
          <a:cxnLst/>
          <a:rect l="0" t="0" r="0" b="0"/>
          <a:pathLst>
            <a:path>
              <a:moveTo>
                <a:pt x="509279" y="490918"/>
              </a:moveTo>
              <a:arcTo wR="1707326" hR="1707326" stAng="13526141" swAng="1203195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3A0F8-2FC6-4CFD-BAFF-E0FE19BED243}">
      <dsp:nvSpPr>
        <dsp:cNvPr id="0" name=""/>
        <dsp:cNvSpPr/>
      </dsp:nvSpPr>
      <dsp:spPr>
        <a:xfrm>
          <a:off x="2186649" y="148"/>
          <a:ext cx="2087705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Requirement</a:t>
          </a:r>
        </a:p>
      </dsp:txBody>
      <dsp:txXfrm>
        <a:off x="2218112" y="31611"/>
        <a:ext cx="2024779" cy="581602"/>
      </dsp:txXfrm>
    </dsp:sp>
    <dsp:sp modelId="{8CD56C16-3B7C-4E27-AA02-5ACF2F755F22}">
      <dsp:nvSpPr>
        <dsp:cNvPr id="0" name=""/>
        <dsp:cNvSpPr/>
      </dsp:nvSpPr>
      <dsp:spPr>
        <a:xfrm>
          <a:off x="1271869" y="501095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2554802" y="145009"/>
              </a:moveTo>
              <a:arcTo wR="1839032" hR="1839032" stAng="17574321" swAng="675037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5D73A7-AA1F-452F-A330-27701A961F88}">
      <dsp:nvSpPr>
        <dsp:cNvPr id="0" name=""/>
        <dsp:cNvSpPr/>
      </dsp:nvSpPr>
      <dsp:spPr>
        <a:xfrm>
          <a:off x="3891784" y="820374"/>
          <a:ext cx="1694920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Planning</a:t>
          </a:r>
        </a:p>
      </dsp:txBody>
      <dsp:txXfrm>
        <a:off x="3923247" y="851837"/>
        <a:ext cx="1631994" cy="581602"/>
      </dsp:txXfrm>
    </dsp:sp>
    <dsp:sp modelId="{7C2670C2-A90E-431F-81D1-30ABC7421719}">
      <dsp:nvSpPr>
        <dsp:cNvPr id="0" name=""/>
        <dsp:cNvSpPr/>
      </dsp:nvSpPr>
      <dsp:spPr>
        <a:xfrm>
          <a:off x="1389925" y="365967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3525768" y="1106253"/>
              </a:moveTo>
              <a:arcTo wR="1839032" hR="1839032" stAng="20191088" swAng="1475127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02F5CC-7B7C-4E4D-A2BB-1F7E34755204}">
      <dsp:nvSpPr>
        <dsp:cNvPr id="0" name=""/>
        <dsp:cNvSpPr/>
      </dsp:nvSpPr>
      <dsp:spPr>
        <a:xfrm>
          <a:off x="4256215" y="2248404"/>
          <a:ext cx="1534422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Analysis</a:t>
          </a:r>
        </a:p>
      </dsp:txBody>
      <dsp:txXfrm>
        <a:off x="4287678" y="2279867"/>
        <a:ext cx="1471496" cy="581602"/>
      </dsp:txXfrm>
    </dsp:sp>
    <dsp:sp modelId="{44C179B2-060A-4E21-AF7D-B705E6EED388}">
      <dsp:nvSpPr>
        <dsp:cNvPr id="0" name=""/>
        <dsp:cNvSpPr/>
      </dsp:nvSpPr>
      <dsp:spPr>
        <a:xfrm>
          <a:off x="1319587" y="517865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3596840" y="2379545"/>
              </a:moveTo>
              <a:arcTo wR="1839032" hR="1839032" stAng="1025536" swAng="860246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45DBE5-0332-4613-A2E8-1741D255A709}">
      <dsp:nvSpPr>
        <dsp:cNvPr id="0" name=""/>
        <dsp:cNvSpPr/>
      </dsp:nvSpPr>
      <dsp:spPr>
        <a:xfrm>
          <a:off x="3767546" y="3319857"/>
          <a:ext cx="1278941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Design</a:t>
          </a:r>
        </a:p>
      </dsp:txBody>
      <dsp:txXfrm>
        <a:off x="3799009" y="3351320"/>
        <a:ext cx="1216015" cy="581602"/>
      </dsp:txXfrm>
    </dsp:sp>
    <dsp:sp modelId="{832143A8-E780-4F93-96D9-03C8318C9451}">
      <dsp:nvSpPr>
        <dsp:cNvPr id="0" name=""/>
        <dsp:cNvSpPr/>
      </dsp:nvSpPr>
      <dsp:spPr>
        <a:xfrm>
          <a:off x="1555782" y="331842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2236906" y="3634509"/>
              </a:moveTo>
              <a:arcTo wR="1839032" hR="1839032" stAng="4650317" swAng="1664649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5E3AB1-DC04-4F85-9ADB-865DD6965FBC}">
      <dsp:nvSpPr>
        <dsp:cNvPr id="0" name=""/>
        <dsp:cNvSpPr/>
      </dsp:nvSpPr>
      <dsp:spPr>
        <a:xfrm>
          <a:off x="906705" y="3298241"/>
          <a:ext cx="2501076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Implementation</a:t>
          </a:r>
        </a:p>
      </dsp:txBody>
      <dsp:txXfrm>
        <a:off x="938168" y="3329704"/>
        <a:ext cx="2438150" cy="581602"/>
      </dsp:txXfrm>
    </dsp:sp>
    <dsp:sp modelId="{C4B81B41-E18F-47A9-A06E-876CBBDF01B3}">
      <dsp:nvSpPr>
        <dsp:cNvPr id="0" name=""/>
        <dsp:cNvSpPr/>
      </dsp:nvSpPr>
      <dsp:spPr>
        <a:xfrm>
          <a:off x="1473669" y="384487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343462" y="2909225"/>
              </a:moveTo>
              <a:arcTo wR="1839032" hR="1839032" stAng="8664806" swAng="1025169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5006B4-4B8E-473D-886D-29CB3A350BC5}">
      <dsp:nvSpPr>
        <dsp:cNvPr id="0" name=""/>
        <dsp:cNvSpPr/>
      </dsp:nvSpPr>
      <dsp:spPr>
        <a:xfrm>
          <a:off x="555060" y="2157250"/>
          <a:ext cx="1843022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Execution</a:t>
          </a:r>
        </a:p>
      </dsp:txBody>
      <dsp:txXfrm>
        <a:off x="586523" y="2188713"/>
        <a:ext cx="1780096" cy="581602"/>
      </dsp:txXfrm>
    </dsp:sp>
    <dsp:sp modelId="{DD8BF2B7-2C88-4DEB-A3FE-186DA51D7BC8}">
      <dsp:nvSpPr>
        <dsp:cNvPr id="0" name=""/>
        <dsp:cNvSpPr/>
      </dsp:nvSpPr>
      <dsp:spPr>
        <a:xfrm>
          <a:off x="1445556" y="224036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2095" y="1926799"/>
              </a:moveTo>
              <a:arcTo wR="1839032" hR="1839032" stAng="10635874" swAng="1182879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BBC0C2-15E1-4EBF-B0E1-D6B5A3059E1E}">
      <dsp:nvSpPr>
        <dsp:cNvPr id="0" name=""/>
        <dsp:cNvSpPr/>
      </dsp:nvSpPr>
      <dsp:spPr>
        <a:xfrm>
          <a:off x="717740" y="875357"/>
          <a:ext cx="1938452" cy="644528"/>
        </a:xfrm>
        <a:prstGeom prst="roundRect">
          <a:avLst/>
        </a:prstGeom>
        <a:solidFill>
          <a:schemeClr val="tx1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solidFill>
                <a:schemeClr val="bg2"/>
              </a:solidFill>
            </a:rPr>
            <a:t>Conclusion</a:t>
          </a:r>
        </a:p>
      </dsp:txBody>
      <dsp:txXfrm>
        <a:off x="749203" y="906820"/>
        <a:ext cx="1875526" cy="581602"/>
      </dsp:txXfrm>
    </dsp:sp>
    <dsp:sp modelId="{CCC2E056-68D6-4A95-914E-C51227D95260}">
      <dsp:nvSpPr>
        <dsp:cNvPr id="0" name=""/>
        <dsp:cNvSpPr/>
      </dsp:nvSpPr>
      <dsp:spPr>
        <a:xfrm>
          <a:off x="1519428" y="507758"/>
          <a:ext cx="3678065" cy="3678065"/>
        </a:xfrm>
        <a:custGeom>
          <a:avLst/>
          <a:gdLst/>
          <a:ahLst/>
          <a:cxnLst/>
          <a:rect l="0" t="0" r="0" b="0"/>
          <a:pathLst>
            <a:path>
              <a:moveTo>
                <a:pt x="739635" y="364798"/>
              </a:moveTo>
              <a:arcTo wR="1839032" hR="1839032" stAng="13997195" swAng="859140"/>
            </a:path>
          </a:pathLst>
        </a:custGeom>
        <a:noFill/>
        <a:ln w="9525" cap="flat" cmpd="sng" algn="ctr">
          <a:solidFill>
            <a:schemeClr val="tx1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4.10.2022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1869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649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6842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7007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2683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3987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7552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6519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Shape 253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90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5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48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29644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11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60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7057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4DC77F2-5C89-4F9E-B2E0-8026E1A640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65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966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xmlns="" id="{320C955D-5F34-4085-B9B4-B7AD26270FE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57016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xmlns="" id="{D9E82B58-C7AB-4FE7-AC66-C51FE19C02D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06852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Book: Foundations of Software Testing ISTQB Certification - 5.6 INCIDENT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535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440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8216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-1" y="8747999"/>
            <a:ext cx="6308999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7841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21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xmlns="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xmlns="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xmlns="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xmlns="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xmlns="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xmlns="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xmlns="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xmlns="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xmlns="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xmlns="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xmlns="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xmlns="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xmlns="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xmlns="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xmlns="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xmlns="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xmlns="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56219" y="1628999"/>
            <a:ext cx="71558" cy="3600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xmlns="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xmlns="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5096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xmlns="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xmlns="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6000" y="1353867"/>
            <a:ext cx="7069236" cy="4973134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449001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379426" y="1584000"/>
            <a:ext cx="71558" cy="3600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xmlns="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xmlns="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16" name="Text Placeholder Body">
            <a:extLst>
              <a:ext uri="{FF2B5EF4-FFF2-40B4-BE49-F238E27FC236}">
                <a16:creationId xmlns:a16="http://schemas.microsoft.com/office/drawing/2014/main" xmlns="" id="{A2ABE920-240F-4CF6-AD45-23ED489FAD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868" y="1353867"/>
            <a:ext cx="3734132" cy="238914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marL="1347788" indent="0" latinLnBrk="0">
              <a:buNone/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024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xmlns="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xmlns="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https://about.softuni.org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xmlns="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xmlns="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xmlns="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xmlns="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xmlns="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xmlns="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xmlns="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xmlns="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xmlns="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xmlns="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xmlns="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xmlns="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xmlns="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xmlns="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xmlns="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xmlns="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xmlns="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xmlns="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xmlns="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xmlns="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xmlns="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xmlns="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xmlns="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xmlns="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xmlns="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xmlns="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xmlns="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xmlns="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490442"/>
            <a:ext cx="10961783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5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140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xmlns="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xmlns="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xmlns="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xmlns="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xmlns="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xmlns="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xmlns="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xmlns="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xmlns="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xmlns="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xmlns="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255832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/>
              <a:t>Click to Edit Section Title</a:t>
            </a:r>
            <a:endParaRPr lang="en-US" altLang="ko-KR" noProof="0"/>
          </a:p>
        </p:txBody>
      </p:sp>
    </p:spTree>
    <p:extLst>
      <p:ext uri="{BB962C8B-B14F-4D97-AF65-F5344CB8AC3E}">
        <p14:creationId xmlns:p14="http://schemas.microsoft.com/office/powerpoint/2010/main" val="3763249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xmlns="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xmlns="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xmlns="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xmlns="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97251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xmlns="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xmlns="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xmlns="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xmlns="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xmlns="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xmlns="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xmlns="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xmlns="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xmlns="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xmlns="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xmlns="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xmlns="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xmlns="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xmlns="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xmlns="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xmlns="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xmlns="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xmlns="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xmlns="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xmlns="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xmlns="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xmlns="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xmlns="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xmlns="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xmlns="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xmlns="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45155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xmlns="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xmlns="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 latinLnBrk="1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xmlns="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xmlns="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xmlns="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xmlns="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xmlns="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>
                  <a:solidFill>
                    <a:srgbClr val="FFA000"/>
                  </a:solidFill>
                </a:endParaRPr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xmlns="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xmlns="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rgbClr val="234465"/>
                    </a:solidFill>
                  </a:ln>
                  <a:solidFill>
                    <a:srgbClr val="234465"/>
                  </a:solidFill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xmlns="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xmlns="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xmlns="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rgbClr val="FFA000"/>
                </a:solidFill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3097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xmlns="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xmlns="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xmlns="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xmlns="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xmlns="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xmlns="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87674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xmlns="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xmlns="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xmlns="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xmlns="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xmlns="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103301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xmlns="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xmlns="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xmlns="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xmlns="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xmlns="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xmlns="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xmlns="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828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xmlns="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xmlns="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xmlns="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xmlns="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3391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xmlns="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xmlns="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>
                <a:solidFill>
                  <a:srgbClr val="FFFFFF"/>
                </a:solidFill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https://about.softuni.bg</a:t>
            </a:r>
            <a:r>
              <a:rPr lang="en-US" sz="1600">
                <a:solidFill>
                  <a:srgbClr val="FFFFFF"/>
                </a:solidFill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>
              <a:solidFill>
                <a:srgbClr val="FFFFFF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xmlns="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xmlns="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xmlns="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xmlns="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xmlns="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xmlns="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xmlns="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xmlns="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xmlns="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xmlns="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xmlns="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xmlns="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xmlns="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xmlns="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xmlns="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xmlns="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xmlns="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xmlns="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xmlns="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1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xmlns="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‹#›</a:t>
            </a:fld>
            <a:endParaRPr lang="en-US">
              <a:solidFill>
                <a:srgbClr val="234465"/>
              </a:solidFill>
            </a:endParaRPr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xmlns="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xmlns="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xmlns="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xmlns="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xmlns="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endParaRPr lang="en-US" noProof="1"/>
          </a:p>
          <a:p>
            <a:r>
              <a:rPr lang="en-US" sz="3000" noProof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xmlns="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n-US" altLang="ko-KR" sz="2398">
              <a:solidFill>
                <a:srgbClr val="F7C86D"/>
              </a:solidFill>
              <a:ea typeface="맑은 고딕" panose="020B0503020000020004" pitchFamily="34" charset="-127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xmlns="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xmlns="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496751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xmlns="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xmlns="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xmlns="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xmlns="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xmlns="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xmlns="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xmlns="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xmlns="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xmlns="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xmlns="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xmlns="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xmlns="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xmlns="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xmlns="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xmlns="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xmlns="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xmlns="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xmlns="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xmlns="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xmlns="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xmlns="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xmlns="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xmlns="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xmlns="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xmlns="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xmlns="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xmlns="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xmlns="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xmlns="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xmlns="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xmlns="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xmlns="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xmlns="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xmlns="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xmlns="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xmlns="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xmlns="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xmlns="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xmlns="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xmlns="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xmlns="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xmlns="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xmlns="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xmlns="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xmlns="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xmlns="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xmlns="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xmlns="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xmlns="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xmlns="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xmlns="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xmlns="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xmlns="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xmlns="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xmlns="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xmlns="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xmlns="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xmlns="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xmlns="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xmlns="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xmlns="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xmlns="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xmlns="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xmlns="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xmlns="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91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94" r:id="rId11"/>
    <p:sldLayoutId id="2147483695" r:id="rId12"/>
    <p:sldLayoutId id="2147483686" r:id="rId13"/>
    <p:sldLayoutId id="2147483687" r:id="rId14"/>
    <p:sldLayoutId id="2147483692" r:id="rId1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xmlns="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xmlns="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xmlns="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86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294967295" orient="horz" pos="2160">
          <p15:clr>
            <a:srgbClr val="F26B43"/>
          </p15:clr>
        </p15:guide>
        <p15:guide id="4294967295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softuni.b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hyperlink" Target="https://youtu.be/qnHn8W1Em6E" TargetMode="Externa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tqb.org/downloads/foundation-level-documents" TargetMode="External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QualityAssuranceTeam/source" TargetMode="External"/><Relationship Id="rId5" Type="http://schemas.openxmlformats.org/officeDocument/2006/relationships/hyperlink" Target="https://leanpub.com/selenium-webdriver-book" TargetMode="External"/><Relationship Id="rId4" Type="http://schemas.openxmlformats.org/officeDocument/2006/relationships/hyperlink" Target="http://www.w3schools.com/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s://pokerstarscareers.com/" TargetMode="External"/><Relationship Id="rId13" Type="http://schemas.openxmlformats.org/officeDocument/2006/relationships/image" Target="../media/image68.png"/><Relationship Id="rId18" Type="http://schemas.openxmlformats.org/officeDocument/2006/relationships/hyperlink" Target="https://www.softwaregroup.com/" TargetMode="External"/><Relationship Id="rId26" Type="http://schemas.openxmlformats.org/officeDocument/2006/relationships/hyperlink" Target="https://bosch.io/" TargetMode="External"/><Relationship Id="rId3" Type="http://schemas.openxmlformats.org/officeDocument/2006/relationships/image" Target="../media/image63.png"/><Relationship Id="rId21" Type="http://schemas.openxmlformats.org/officeDocument/2006/relationships/image" Target="../media/image72.png"/><Relationship Id="rId7" Type="http://schemas.openxmlformats.org/officeDocument/2006/relationships/image" Target="../media/image65.png"/><Relationship Id="rId12" Type="http://schemas.openxmlformats.org/officeDocument/2006/relationships/hyperlink" Target="https://indeavr.com/" TargetMode="External"/><Relationship Id="rId17" Type="http://schemas.openxmlformats.org/officeDocument/2006/relationships/image" Target="../media/image70.png"/><Relationship Id="rId25" Type="http://schemas.openxmlformats.org/officeDocument/2006/relationships/image" Target="../media/image74.png"/><Relationship Id="rId2" Type="http://schemas.openxmlformats.org/officeDocument/2006/relationships/hyperlink" Target="https://www.postbank.bg/" TargetMode="External"/><Relationship Id="rId16" Type="http://schemas.openxmlformats.org/officeDocument/2006/relationships/hyperlink" Target="https://www.superhosting.bg/" TargetMode="External"/><Relationship Id="rId20" Type="http://schemas.openxmlformats.org/officeDocument/2006/relationships/hyperlink" Target="https://taulia.com/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bg.it.schwarz/schwarz-it-bulgaria" TargetMode="External"/><Relationship Id="rId11" Type="http://schemas.openxmlformats.org/officeDocument/2006/relationships/image" Target="../media/image67.png"/><Relationship Id="rId24" Type="http://schemas.openxmlformats.org/officeDocument/2006/relationships/hyperlink" Target="https://smartit.bg/" TargetMode="External"/><Relationship Id="rId5" Type="http://schemas.openxmlformats.org/officeDocument/2006/relationships/image" Target="../media/image64.png"/><Relationship Id="rId15" Type="http://schemas.openxmlformats.org/officeDocument/2006/relationships/image" Target="../media/image69.jpeg"/><Relationship Id="rId23" Type="http://schemas.openxmlformats.org/officeDocument/2006/relationships/image" Target="../media/image73.png"/><Relationship Id="rId10" Type="http://schemas.openxmlformats.org/officeDocument/2006/relationships/hyperlink" Target="https://de.draftkings.com/" TargetMode="External"/><Relationship Id="rId19" Type="http://schemas.openxmlformats.org/officeDocument/2006/relationships/image" Target="../media/image71.png"/><Relationship Id="rId4" Type="http://schemas.openxmlformats.org/officeDocument/2006/relationships/hyperlink" Target="https://www.coca-colahellenic.com/" TargetMode="External"/><Relationship Id="rId9" Type="http://schemas.openxmlformats.org/officeDocument/2006/relationships/image" Target="../media/image66.jpeg"/><Relationship Id="rId14" Type="http://schemas.openxmlformats.org/officeDocument/2006/relationships/hyperlink" Target="https://www.pharvision.ai/" TargetMode="External"/><Relationship Id="rId22" Type="http://schemas.openxmlformats.org/officeDocument/2006/relationships/hyperlink" Target="https://createx.bg/" TargetMode="External"/><Relationship Id="rId27" Type="http://schemas.openxmlformats.org/officeDocument/2006/relationships/image" Target="../media/image7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www.youtube.com/c/CodeItUpwithIvo" TargetMode="External"/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7.png"/><Relationship Id="rId4" Type="http://schemas.openxmlformats.org/officeDocument/2006/relationships/hyperlink" Target="https://softuni.bg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sz="3600" dirty="0">
                <a:ea typeface="Calibri"/>
                <a:cs typeface="Calibri"/>
                <a:sym typeface="Calibri"/>
              </a:rPr>
              <a:t>Seven Testing Principles and Test Process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ea typeface="Calibri"/>
                <a:cs typeface="Calibri"/>
                <a:sym typeface="Calibri"/>
              </a:rPr>
              <a:t>Testing Introduction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8643191" y="5754671"/>
            <a:ext cx="2950749" cy="705697"/>
          </a:xfrm>
        </p:spPr>
        <p:txBody>
          <a:bodyPr/>
          <a:lstStyle/>
          <a:p>
            <a:pPr lvl="0"/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Software University</a:t>
            </a:r>
          </a:p>
          <a:p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8643191" y="6189117"/>
            <a:ext cx="2950749" cy="654081"/>
          </a:xfrm>
        </p:spPr>
        <p:txBody>
          <a:bodyPr/>
          <a:lstStyle/>
          <a:p>
            <a:pPr lvl="0"/>
            <a:r>
              <a:rPr lang="en-US" sz="1800" u="sng" dirty="0">
                <a:solidFill>
                  <a:schemeClr val="tx1"/>
                </a:solidFill>
                <a:ea typeface="Calibri"/>
                <a:cs typeface="Calibri"/>
                <a:sym typeface="Calibri"/>
                <a:hlinkClick r:id="rId2"/>
              </a:rPr>
              <a:t>http://softuni.bg</a:t>
            </a:r>
            <a:endParaRPr lang="en-US" sz="1800" dirty="0">
              <a:solidFill>
                <a:schemeClr val="tx1"/>
              </a:solidFill>
              <a:ea typeface="Calibri"/>
              <a:cs typeface="Calibri"/>
              <a:sym typeface="Calibri"/>
            </a:endParaRPr>
          </a:p>
          <a:p>
            <a:endParaRPr lang="bg-BG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695401" y="5013177"/>
            <a:ext cx="2950749" cy="958971"/>
          </a:xfrm>
        </p:spPr>
        <p:txBody>
          <a:bodyPr/>
          <a:lstStyle/>
          <a:p>
            <a:pPr lvl="0"/>
            <a:r>
              <a:rPr lang="en-US" sz="2800" dirty="0" err="1">
                <a:ea typeface="Calibri"/>
                <a:cs typeface="Calibri"/>
                <a:sym typeface="Calibri"/>
              </a:rPr>
              <a:t>SoftUni</a:t>
            </a:r>
            <a:r>
              <a:rPr lang="en-US" sz="2800" dirty="0">
                <a:ea typeface="Calibri"/>
                <a:cs typeface="Calibri"/>
                <a:sym typeface="Calibri"/>
              </a:rPr>
              <a:t> Team</a:t>
            </a:r>
          </a:p>
          <a:p>
            <a:endParaRPr lang="bg-BG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695401" y="5437402"/>
            <a:ext cx="2950749" cy="847980"/>
          </a:xfrm>
        </p:spPr>
        <p:txBody>
          <a:bodyPr/>
          <a:lstStyle/>
          <a:p>
            <a:pPr lvl="0"/>
            <a:r>
              <a:rPr lang="en-US" sz="2400" dirty="0">
                <a:ea typeface="Calibri"/>
                <a:cs typeface="Calibri"/>
                <a:sym typeface="Calibri"/>
              </a:rPr>
              <a:t>Technical Trainers</a:t>
            </a:r>
          </a:p>
          <a:p>
            <a:endParaRPr lang="bg-BG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455201"/>
            <a:ext cx="3168352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5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>
            <a:extLst>
              <a:ext uri="{FF2B5EF4-FFF2-40B4-BE49-F238E27FC236}">
                <a16:creationId xmlns:a16="http://schemas.microsoft.com/office/drawing/2014/main" xmlns="" id="{57220336-6FD4-4A7F-8606-9010DC5F8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Organizational</a:t>
            </a:r>
            <a:r>
              <a:rPr lang="en-US" dirty="0"/>
              <a:t> factors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Inefficient </a:t>
            </a:r>
            <a:r>
              <a:rPr lang="en-US" b="1" dirty="0">
                <a:solidFill>
                  <a:schemeClr val="bg1"/>
                </a:solidFill>
              </a:rPr>
              <a:t>communication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Unclearly</a:t>
            </a:r>
            <a:r>
              <a:rPr lang="en-US" dirty="0"/>
              <a:t> defined requirements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Environmental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conditions</a:t>
            </a:r>
          </a:p>
          <a:p>
            <a:pPr lvl="1">
              <a:buClr>
                <a:schemeClr val="tx1"/>
              </a:buClr>
            </a:pPr>
            <a:r>
              <a:rPr lang="pt-BR" dirty="0"/>
              <a:t>Radiation, magnetism, electronic fields, pollution, etc.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These can change the hardware conditions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Cause Incidents? (2)</a:t>
            </a:r>
            <a:endParaRPr lang="en-US" dirty="0">
              <a:sym typeface="Calibri"/>
            </a:endParaRPr>
          </a:p>
        </p:txBody>
      </p:sp>
      <p:sp>
        <p:nvSpPr>
          <p:cNvPr id="195" name="Shape 195" descr="data:image/jpeg;base64,/9j/4AAQSkZJRgABAQAAAQABAAD/2wCEAAkGBxQSEhUUEBQUFBUVFhgUFhYXFxQVFhgWFxcWFxcYFxYaHSggGBslHRcVITEiJSkrLi4uFyAzODMsNygtLisBCgoKDg0OGxAQGywkHyU0LDQ0LywsLCwsLC8sLCwsLDQsLCwsLCwsLCwsLCwsLCwsLCwsLCwsLCwsLCwsLCwsLP/AABEIALUBFwMBEQACEQEDEQH/xAAcAAEAAgMBAQEAAAAAAAAAAAAABgcDBAUCAQj/xABHEAABAwIDBQQFBwkHBQEAAAABAAIDBBEFEiEGEzFBUQciYYEUMnGRsSNCUnKhwdEVFlRikpOywtIXJDM0Q3OCY2Si4fBT/8QAGgEBAAIDAQAAAAAAAAAAAAAAAAQFAgMGAf/EADMRAAICAQIEAwcDBAMBAAAAAAABAgMEERIFEzFBFCFRMjNScYGhsRUiYSNCkcEkYtFD/9oADAMBAAIRAxEAPwC8UAQBAEAQBAEAQBAEAQBAEAQBAEAQBAEAQBAEAQBAEAQBAEAQBAEAQBAEAQBAEAQBAEAQBAEAQBAEAQBAEAQBAEAQBAEAQBAEAQBAEAQBAEAQBAEAQBAEAQBAEAQBAEAQBAEAQHl7rcdEBz5scgbxkBPhc/BbI02S6I1Svrj1Zh/OWn+kf2Xfgs/DW+n3MPFVev2H5ywfSP7LvwTw1voPFVepmhxyB3CRvnp8Vg6bF1Rmr630Z0GPB1ButZtPSAIAgCAIAgCAIAgCAIAgCAIAgCAIAgCAIAgCAIAgCAIAgCAxzyBrS52gAufYEBX+L4y+dx1IZ81vh1PUq2poUFr3Ki7Ic3ouhzsy3mgxuqmDi5o9pC88hoz4Kth4Pb+0E1Q0ZlzL3QG3QYnJCbsdpzafVPlyWqyiM+ptqvlX0J9hde2aMPbz4joeYKqrIOEtrLaE1OO5G4sDMIAgCAIAgCAIAgCAIAgCAIAgCAIAgCAIAgCAIAgCAIAgOFtjPlpnW+cQ33nX7Fvx462I0ZMtKmQHMrcptTo4DhPpUhDiRGwXdbTMTwbfoomXa4pRRMxKVP8Ac+iJpDs5TtFhEz9lqrXJlmopdj7Js/TkWMTP2W/gmrGiIdtFgwpXjd/4b7gD6LuOngRfTwVhiWuX7WV2ZUo/uicrMpxB1JPsNVd+SPkQHj28D9yrs2PSRY4M9U4k0UEnhAEAQBAEAQBAEAQBAEAQBAEAQBAEAQBAEAQBAEAQBAEBGdvD/dx9dv3qTie9RGy/dMgedW5S6kz7PfUl+uP4QqrN959C3wfdkvUQmBARvbPDpZmM3Ia4tfchxI0ykaWB11C349qrlqzRkVO2O1ET/N2s/wDzj/bP9KmeNj6ELwEvU7ux+DzxTOfM1rRkyjK4k3uD0CjZF6tSSJONjupvVkzUUlhAEAQBAEAQBAEAQBAEAQBAEAQBAEAQBAEAQBAEAQBAEBF+0E/3Yf7jfipWH71EXM9y/oV5nVzoUmpOuzk3jl+v/K1VGd7z6Fxge6+pMVDJoQGKeZrGlziAALknQIlq9EeN6LVkDxDbR++Bh/wmm2U/PHU9PBWdeD+z93X8FXZnvmft6L7kzwrEmTxh8ZuDxHMHmCORVfZXKuW2RY12RsjuibywNgQBAEAQBAEAQBAEAQBAEAQBAEAQBAEAQBAEAQBAEAQBARTtGP8AdR/uM+KlYXvl9SJne4f0K13ivNCg3FgdmbrxS/7n8rVTZ/vS74d7n6k1UInmKedrGlziAALkngESbeiPG0lqysNqdpzUuyRkiEHTkXnqfDwV1i4nLW6XX8FHl5nN/bH2fyR7eKZoQtx0MFxp9NJnYbg+s3k4fcfFabsdWx0fU30ZMqZaroWvhGKR1EYkjNweI5g8wR1VFZXKuW2Rf12xsjuj0N5YGwIAgCAIAgCAIAgCAIAgCAIAgCAIAgCAIAgCAIAgCAICI9pjrUl/+oz4qZg++X1IPEXpjyfy/JVe+V9tOZ5hZPZW68Mv+5/K1UnEfe/Q6Lhb1o+rJrUTBjS5xAa0EkngANSSoC8yyZU2121pqnZIiRCOHV9vnHw6BXmJhqtbpdfwc5m8Q5r2Q9n8kaM6mvRdSBGTeui6H3fL3Qx5h8M//wB93tXnlrp3M9Xt3aeR0sBx+Slkzs1B0e3k4fcehWnIxo3R0fXszdjZsqJarp3RcOC4rHUxCWI3adD1DhxafELn7K3XJxl1OnqsjZFTj0ZvrA2BALoAgCAID5dAfUAQBAEAQBAEAQBAEAQBAeXGyAqLHttKgzybiUsjBytADdQ3TNqOZV5j4VfLW9eZzuVxG1WtVvRI5/54Vv6Q73M/pW7wNHw/kj/qOT8X2X/hv4FtpUNnj38pfGXBrwQ3QO0voOXFacjBr5bcFoyRi8Rt5qVktUy3muuLqjOiIvtBtrDTStitnN/lMp9Qfe7wUunCsti5Ly/2QsjOqpmoPz9f4NLtEqmS0AfG4Oa57CCOBF1lhRcchJ9fMw4hJSxW10en5Ksur85fQsrsvnaymnc8hrWyEknQAZGqj4gm7kl6HS8KaWPq/VnRwzbeComdCRladI3OOj+oI+aeg5rXbhWVwU/8/wAGyniFVtjgvp/JF9rNiZI5M9GwvY86xj5hJ4i/zfDkpGLnbVts7EbM4bvluq+qNuu2VbSYfK99nTODczuneb3W9B8VrryJXZEW+mptsxYUYs4x9PN+pAbq9OaJlsHg8dXFURyi4u2x5g2NiDyKp+ITcLIyT7F9wuuM6ZRktVr/AKNam2FqDUGJ+kQ1MosMzb8Gjk7r04rKXEVy9V7RjDhOlvm/2lq4Xh7KeNscQDWtFgAqmUnJ6su4xUUkkQLb3auWOcRU0hZkHfIsbuPLUchb3qzwcSE4Oc18in4jmzrmoVvT1Iz+eFb+kP8Acz+lTvBUfD+Su/Ucn4vsj1HtlWAg79xsQbENsbHgdF48ChrTaex4lkJ6uX2RcOFVzZ4mSs4PaHDzHBUE4uEnF9jp4SU4qS6M3FiZBARPbsVTIxLSSObkvnY0NOZvMi4vmH2i6kYzr3aWLVEXKVuzWp6NfcrwbY1h4VDvcz+lXSwqH/b+Tn3xDJXlu+yM1JtrVse1zpS9oNy0htnDmNAsZ4FLi0lo/qZ18TvUk5PVFu4ViDJ4myRm7XC/4g+KoZwcJOMuqOkrnGcVKPRm2sTMhO321Rp7Q07rSmznOFjkby8z8FPwsVWvdLp+Ss4jmOlbIe0/sQf88K39If7mf0qz8FR8P5Kj9Ryfj+y/8NvCsexCplbFFO+51JsyzW83Hu+7qVHyKcamO7b5/UlYl+XfPbu8u/ki3qSMtY0OJcQACTxJ6nxVKdAjMgCAIAgIzt9i/o9K7KbPk+Tb17wNz5C6k4dXNtS7LzIubdyqW+78kUvddGcmMy83LXQy2PTd2F1kYlu7KYk+qw8tjflmY0xZ+JBA7rrHjcW+1c7lVKq7zXl1OqxLedQnr59Cq8RppIpXRzgiQG5ub5r/ADgeYPVXdFsLI6xOeyaJ1Tan/n1PTMSeIXQ5iY3EOynk4G929L8166YuxWd0eRyJqp1dn9jUutpH0NpuIPERhBswuzuAv3jawv1AtwWrkx37+5v581Vyl0/JiponyPayIFz3GzQON+t+QHVe22RrjrI8opnbPbHr+C9tnqaSOnjbUP3kgADndfxtwudSuaskpSbS0Otri4wUW9Tm9oX+Rl9jf4mrdh+/j8zTme4n8ilrrpDktCxuyM/4/tb8CqXiftx+R0HCPdy+f+ix8qrC2NPGK5sEL5XcGNJ/ALKEHOSiu5jOahFyfRFB1dS6R7nvN3PcXH2k3XUQgoRUV2OPtm7JuT7mLMvXJLqYxg5a6LoLrIx0LK7KsXu19O46t+UZ9U6OHkdfNUvEqdJKxdzoOFX7oOt9ixFWFsEB5ewEWKAqDb7Zk00hmiHyLz3gODHH+Un3H2q3wMrVcuTKPiWH/wDWH1IldWpS6Eu7P9pPRpd1IfkpD5MedAfYeBVfnYvMjvj1Ra8Ny+W+XLo/syxtp8dbSQGR2rjoxv0ncvLmVU0Uu2e1F1kXqmtyZSNXVOle58hLnPJc4+J+5dJCKglFdjk7LJWScpdWeIY3Pc1jBmc4hrW9SUnYq47me1VSsmox6lzbF7NNpItbOlfq93U9B4Dkubvuds9zOrx6I0w2xJKtJvCAIAgPhKAprtHxff1RY09yHuDxcbFx+A8ir3h1Oyvc+rOe4ndvs2LovyRTMp5WaE7Gyx/JOfL8qT6Ra2vD1f2PtVJ4n/lbu3Q6Hwn/ABNnfr9SCByvDntCV9nOL7iqDHHuTDIegcLlh99x5qv4hTvr3LqvwWfDLtlmx9GWHtdsxHWR/Rkbqx44g+PVp5hU9F0qpbol3fRG6G2RTNdRyQSOimble3iORHJzTzBXRU3RtjuicxkY8qZbWa91uNGhlpoXyPbHE0ve42a0ff0A5larbY1x3SNtNErZbYlw7FbJtpGZn2dM4DM7p+q3o0faufyMiVstX0OmxsaNENF17slajkkjPaJ/kZvY3+Jqk4fv4/MjZnuJfIpS66Q5TQsjsh/1/a34FUvE/bj8i/4T7uXzLJVYWpXHaxjFgymaePyj/YD3B5m58lZ8Np1k7H2Knil2kVWu5W11dFCTfYLZwVEFQ+QaSNMLD0AHeI/5W/ZVNn3tWpLt5l7w3HXKbl/d5EKmjLHOY8Wcxxa4eLSQfgrauanFSXcpra3XNxfY3cBxM01RHKPmuGYdWnRw93wWvIq5lbibcW7k2qRflPKHNDmm4IBB6g8FzOmnkzqzKgCA166kbKxzHgOa4EEHmDovU9HqeNalH7U4C6imyG5jdcxO8PoE/SH2q/w8nmx0fVHOZ+JyZbo9Gca6mlfobmIYrLOGCV5du25G+z7zw9wWquiFbbiupvuvnakpPoaZd1WxvTzNKi29EWl2dbKGIekTttK4d1p+Y3p9Y8/cqDMyubLRdEdLhYiphq+rJ8FCJx9QBAEAQHI2pxUUtNJLzAs0dXnRo9/wW2it2WKKNV9qrrc32KEe8kkk3JNyepOpK6dLRaI5OTbbbOhs9hvpNTFFyc67vqN1d+Hmo+Xby6myThU8y1Lt1L7EAyZbC1rW5LmzqChNocONNUyxcmuu36jtW/h5LpMS3mVJnMZtPLua7M57HEG4NiNQehHAqQ0mtGRU2nqi+tlcVFVTRy8yLOHRw0cPeuYvqdU3E6yi1W1qaNPa/ZdlZH9GRurHjiD0PUdQvab5VS3RPL6I3R2yKcmwuZs/o5jO+vYNHBw+kD9DxV6sut179Tn5YVqt5ehbmxeyLKRmZ9nzO9Z/8rejfiqTIyJXS1fQvsbHjRHRdSVqOSAgIz2i/wCQm9jf4mqTh+/j8yNme4l8ikl0hyxZPY//AK/tb8CqXiftx+Re8J93L5li1MwY1znGwaC4noALlVnXyLRvRalAY7iRqZ5JXfPdoOjRo0e5dPj1cutROVybXbY5GixpJAaLuJAA6kmwC2TkoxcmaoQc5KK7l/bO4aKenjib81tj4nmfM3PmuXsm5ycmdbCChFRXYq3tMwvc1e8A7swv/wA22DveLFW/DbdYOHoUvFKdJKxdyJKzKot7svxje026cbvhOXxLDct92o8lz+fTy7NezOj4fdzKtG/NE1UInhAEBxdqcJiqIHtmsABmzcMpGuYHwWdc5QknHqa7YRnBqXQoh4sSAcwBsHAWBHW3K66iLbS16nJzSUmo9DysjElnZzhMU9TeVwJjGZkZ5n6Xjbp5qs4lZOMUl0Za8LqrlJyfVFytbZUpenpAEAQBAfCgKq7V8Yzysp2nSMB7vrm9h5DXzVxwynydjKXil3mq18yAq1Kc7uyWPNopHSGPeOIDR3gMo4nlz09yh5eM79FrpoTsPKjRrqtdSWf2qf8Ab/8An/6UP9LfxfYm/q0fhIptbj7a2Rkgi3bmgtPeBuOI5ctfepmLjOjXz11IWZlRvS0WjRwlLIJPOyrGMkr6dx0kGdv1xxHmP4VV8Sq1SsRccLu83W/mT7aHaGKia102Yh7soyi5vYnXXhoVWU0TulpEtLr40x3TI4e0ChLs5jkzAWvkbex4i9+Clfp1/wDH+SL+pUfz/g7mz21cFY5zYQ8FgDjmaALE201Wi/GnTpu08yRRlQu12diQKOSAgIz2i/5Cb2N/japGH7+PzI2Z7iXyKRXSnLFldj/+v7W/Aql4n7cfkXvCvdv5nT7UsX3VOIWnvTEg+DB63v0HmtXD6d9m59EbuI3bKtF1ZUSvznDewStbBOyV7M4Ycwbe3etYE+xaMip2w2p6EjFtjVZvktSdjtT/AO2/8/8A0q79LfxfYs/1aPwnD2s2wbXRBhhyOa4Oa7Nex4HlzBIW/HwnTPcpfY0ZOfG6tw2kTViVZ3tiMX9Gq2OJ7r/k39LOOh8jb7VEzauZU/VE3Au5dq16PyLzaVzh0p6XoPhKAqjtF2s3rjTQO+TabSOHz3A+qOrR9pVxg4mi5k+vYpeIZmv9KH1ZAyrUpz4034LxPU9aa6mxRVb4Xtkidle03B/+5LGcFOLjLoZVWSrkpR6l4bJ7QsrYg8aPbpIz6LvwPELnMiiVM9rOnx743Q3I7q0EgIAgCA1MTrWwxPkebBjS4+SyjFykoruYzkoxcn2Pz/X1LpZHyP8AWe4uPny8uHkunrgoRUV2OSttdk3J9zA2MkgAEkkAAC5JPAAdVlKSitWYwi5NRXU3PyNU/o0/7tyjeNp+Il+Av+Efkap/Rp/3bk8bT8Q8Bf8ACPyNU/o0/wC7cnjafiHgL/hNNzCCQQQQbEHQgjiCOqkRkpJNdCJOLhJxfVGahqXQyMkZ6zHBw8uXnwXlkFODi+5lVa65qS7FhdpNQJ6Onmj1aXg36ZmuFvfoqjAWy9xZd8RanjqcenUrfKrooNSZdltY2Oqc15tvGWaTzcDe3mL+5VvE63KCkuxa8KtSnKL7lv3VKXwugIR2p4m1lNuQRnkcNOeVpuSfDgFO4fU5W7uyK/iNyhU492VLlV8c5qWX2QxWjnd+uG+5oP3qk4nL+ol/B0HCl/Sb/kiG2mK+k1T3g3Y35Nn1W8T5m5VjhVcupa9WVmffzbXp0RwsqlELU22YTUEAtp5yDqCI3WI5EKK8ylPTcTFg3vz2n38jVP6NP+7cnjafiPfAX/CffyNU/o0/7tyeNp+IeAv+E1pqZ7DlkY5juOVwLTY8DY8lurtjYtYvUj21Tqek1oY8q2GpMvDYPF/SKRhcbvYN2/2tFr+YsVzeVVyrWux1WJdzalLv0JEVHJJA+0TavdNNPAflHDvuHzGnl9Y38grDBxd73y6fkrc/M5S2R9p/YqrKrw57U38BwZ9XM2Jml9Xu+iy9ifb0UbKyFTDXv2JmHju+enZdSebbbFN3DH0rbOhbbKPnMHEeLhqR59VVYmU4Wfu6MucvEVlf7V5roVmAr5PVanNvy6nT2fxaSkmbLHy0c3k5l9WlacimNsNrN+NkypnuX1LywjE46iJssRu1w8weYPQhc3ZCVctsup1FdkbIqUejN5YmYQBAQPtOxA5G07D6/ff9UHQeZ+CsOH16z3vsVnE7Hy+XHv8Agrn0Mq43lDyX6kh2CwXeVYc4XbEM/D5x0b958lX8Qu/ZsXcs+GY/9Te+xboiHQe5U5fH3dDoPcgPhiHQe5AVHt9g27qy5os2UZhp84aO+4q5wLtYbH2KHieM+YpruRz0MqfvKzksmGzMPpNJNRPNiPlIj01vp7Ha/wDJVeXrXarYl1hf1aHRMiE2HuY90cgyvabFp+I6jxVjXfGa1RVW4k65aMNpCNQbEa3HG6yc0/JmtVSXmmduHaKtYLCd1h1DXH3kXUaWNQ3rtJscvJitN32PT9pq4j/MOHsDfwXixcdf2nrzMl/3fY41TG+RxdI5z3Hi5xJPvKkxcYrSK8iHOM5vWT1ZiNIdALkk2AA1J6AL2VsYrVnkcecnoiw90cPwzJwmlvw5Pf6x8h8FSxfiMjV9C/kvC421df8AZXnoZV3vOe5MvU28JwczTxxcnO731Rq77BbzWjJv2VN9yTiYrnak+heUFO1rQA0aADh0XPHUHvdDoPcgG6HQe5AV72o4PfdztHA7t3sOrT5H4qw4fdsm4vuVnFKOZWpLqvwQH0Mq43lDyX6kr7O60wVGRx7kwy+AeLlp89R7lAz4b4bl1RacMm65uD6Mm2120Ho0dmWMrxZg6frHwH2quxqObL+C0ysjkw8uvYqGaBz3FzyXOcSSTqSTzKv4uMVojmZwnKW6T82eBREkBoJJNgBxJPALyV0YptiGPKbSRb+xWzopIRexkf3nu6noPAcFz99ztnuZ1GNRGmtRRIntuLFaTeVHt3szuJt7GLRSHUcmyG/uB+PtVvg5Wq5cupScRwvPmQ+pGvQyrHeip5L9SQbH4w+jk1uYnnvt6dHDx+Kh5dKtjquqJ+DdKiWj84v7FvwTB7Q5pBBFwRwIKo2mnozoU9fNGRD0FARjG9koJpHTSvkBtdxDyAA0dOQstsL5xWkWaZ0Qm9ZI5GE7JUVVE2anlfJG69nCR1jY2PLqs/E2+pj4Wr0JPgOAx0jXCK/eNyXHMb8OK1TslN6yNsK4wWkTrLAzF0AQEexKkpsQzx5yXU8mV+UlpY/Le1/YftWcJyg9YmE64zWkkc/+z2n+lL+8K2eJt9TV4Wr0NzCNjoaeUSsdJmbe13kjXQ3HNYzvnNaNmcKIQesUb2NbPQ1I+UbqODho4ewjULCE5QesTKdcZ+0iK1PZ+8f4UxI6PaHfaLKVHNmupFlgwfR6Gmdiar6UJ8nhbPHP0NfgP+x8/Mmr+lD7np47+B4D+TPBsHOfXlY0fqsJPvcfuWLzpdkZLAj3ZJME2ShpjnN3vA9d+pA520sPJRrLp2e0Sq6YV+yeKrDqbFI45mSOdGMwYWOc0aGztOtxZeQtlD2T2dUZ+0jU/s+p/pS/vCs/E2epr8LV6HQwTZOGmk3jMxda3ecXWHh05LCd05rRszrphB6xRIVrNp9QC6A421EtOIgyreGMme2FvG5e/wBVoI4HT7F7FtPVHkoqS0Zxv7Pqf6Uv7wrf4mz1NHhavQ8QbFUolyiV+8ZleWiU5gL91xHEC4+xePIsa0bPVjVJ6pGXaTZqm+UqqqWRjWtzPdndla0eHIeAWML5xWifkezorm9ZLzNek2HpZWNkjkkcx7Q5rhIbFpFwQs/E2epj4Wr0OlhOxsEEgkbmc4cMzi4C/QHmsJ3TmtGzOFMIPWKO1imJxU0e8neGMBa3Mb8XENaNOpIC1G0x4pjMNPu9/IGb14jYSDYvPBt7WBPigNLaDEKS/o1S9odJG6TJYk7tgJc/QaAWOvgvU2nqjxpNaM4GHbG0c8TZoJZHxvGZrhI6xHmt3ibPU0eFq9DQiwjDHMZI2peWSTejscHvs6W9sg04/YvfE2eo8LV6E6wTCm00e7YXFoJIzOLiL9CeA8FplJyerN0IqK0R0ViZBAQztXxgU9A5geGPqHNp2uJADQ82keSeQZmKA4PZ9iUUEtdRUMkdQxjfSqXI8PaczAHx3B4h4Bt+sgNbZnaeqqHsjlxARzzRyA08tGYSyXKcoikcLOINuN7gcEBuUG2NRUMw+Bj8lS98oqyGtJa2lu2U2Is3M7KBpzQGhSbQ4o2kgr5KiJ8bqhsRg3TRmjdLu8xkGod4DkEB3KerxKulqX0lRFTRU87oI43RCTeGMgPMjr3AJvwQHCiZXtlxeWkqI4dzPvHtMYfvZGwsJBJ9Rlh7blAdP8uV9bPSR0k7KZs+HNq33jbJZ7nW7oPtA48EB5mxHE5XVm4qo2DDw1hzRNJqJREJHuf9BpvYAIDHS49X19TDHS1DKVsuHxVbgY2y5XvJuG38bDXkgPFBtfW1MNHBG+OKpnnnhknyBzQ2mNnOZGdMzrhAfZ9q62Js1PLK101NX0kBmaxo3kNQQbFnAOsbaIDt7SY9VRVk8dMN5kw908cWUHNMJMoOmp05IDnbCbSyTVDI5a8Sl8Rc6CSldTyB4tfduNg4DW/FAWJUeq76p+CAqPAsXMGF0bWVopC985IbAamV7RI71GDgAbXNufFAbeE7ZVRjp5pJRJEyuNHO7diPPHJYRSuadYyHEAjTigNip2ome2pm9NbSwmr9HpvkBM9zYQRKY2DVzi6+uoAagNKk20rXUtaIXmokp5Ymsm9Hcx+5ktne6ntcluulkB7h23lipql7KxlZI3dMiZJTuppGPleIw6RptmYCRwHJAdHaGTFKGiqaiWsilywtc20LWuZKXtBy8iyxPEXQGPFqjEKaKmlnq2Tb+qpWZBBG1rBJcvAJBPQAoDTrMaxNwxKeGqYyOhneGROiY7O1gDi0v5Cxt1XoN7Zp0k2Mvn3pDX0NNM5mRti2TPaO51Aabm/E3XgNjtYxKK1LRzSsiZUTtdO57g0Cni7zwSeGY5R70BxcB2j3OEYhHSTNc+gMggkaWvaYnOL4iOIcACW/8UB08MxevgqqBtXUR1Edex3cbGIzE9sW8GUjiOWqAjWOV9dWYcayaePcSVcbRTiNoyNZUhrCJOJdcC9+IQFmbcUcEtBO2qdkiEZeX82OaLte39YECyAr3s+k9IpcQqap5fW7gwuDxlcyAQ3jsOjtTfnZAcfZbHZ6XDjQAkzVkcLqIgXsKruSfsEOcfagM+BU+7oKKO98mNZL9cr3Nv8AYvT0vReHgQBAcDGNmWVNXT1EzszaYPywloLHPkFs7r8bDgLIDWxfYyKWeKeF5pnRskiduWtYXxyixFx6pB1B6oDSpNh3Nlhlqq2oqm0rt5Cx7YxZ4BAc5zRmeQOqA0Ng8JbLW19eInxMmcI4Q9pa4i15ZA06tDnW9x6oDrHYhpw+Oi3zrRyNlEmUXJbLvbZb246IDDXbCEzSyUtbU0rKh+8miiyZXP0u5riLsJtrZAdGk2UbG2tbvXH01xc4kC7CYxH/AMuF0B4wTZFtNLTyCVztxRtogC0DM1pBzk8jpwQGhjewO+mmkhq56ZtUAKmOPKWyWGW4J1YS3Q2QHSwrZKOnqmzxOIaylZRtjsLBkZuDm4koDkjs6YIWMjqJY5oqiWpinYGhzDMe+3Kbhzfb0QHs9ncTqWaGWeZ8s8rZ31JyiTex/wCG4ACwDbWAQHil7P3CSWWavqpZJYPRzJ3Y3tGYOBY5vq8PO5QG3hWxj2VMVRVVk1U6FrmxB7Y2BufQuOUXc62mqAy7S7KS1UmeKuqaYFm7fHGQWObfiAfVdqdQgNWXYBjBTGinlpX0sbomPAbJmY85nB4cLEl2t0B6pNhGtoqqkknkm9Kc97pXtbna9wHe00JBAPJAfJtgmej0kUM8kMtHcxTtDS4l4tIXNdoc3FAYKbs/e0Tk19TvZ3xymZuWN4dGCAO7o5n6pHIID0zs8ZJvzW1EtTJPGId4QyMsY1we3IGiwcHAG6A8TbASSwTQ1GI1MzZYxC3OGZWNDg6+UWzu09Y6oDuY9s2KqKnjMhZ6PNDMCADmMXAG/AFAQPC9kZK2XEg6pqKeKSsc2SNrW5ZmWabguFxzFwgJtDsmI6yOqhmkjDYW074bNcySOMOEdydQRmvp0QHt+y0b651ZMd6TCIGROaCxjcwc4i/FxPNAc7GdgY5pKh8cm4bU03o0jGMblNnXbJbTvDUeaA6FTss18lDIZCPQQQ0WHfvHu9ddNNUBHZ+y8FpiZW1DaffCdlPljLGvz5+NrkcdL80BJtqtnBXMiikkc2FkjZJYwAd8GEFrHHk24uUBq4rseyWp9IikMLnQPppWtaC2SNwIbcXFi2+h8LIDPg+yVPBHStcxsslJHu4pXNs8C1iR0ugOPP2eA0wgZUyRltW+sbIGNzNe4k2AJtoTxQHT2f2cqYJc82Iz1LMpG7kZG1tzazrt1uPvQEmQBAEAQBAEAQBAEAQBAEAQBAEAQBAEAQBAEAQBAEAQBAEAQBAEAQBAEAQBAEAQBAEAQBAEAQBAEAQBAEAQBAEAQBAEAQBAEAQBAEAQBAEAQBAEAQBAEAQBAEAQBAEAQBAEAQBAEAQBAEAQBAEAQBAEAQBAEAQBAEAQBAEAQBAEAQBAEAQBAEAQBAEAQBAEAQBAEAQBAEAQBAEAQBAEAQBAEAQBAEAQBAEAQBAEAQBAEB//2Q=="/>
          <p:cNvSpPr/>
          <p:nvPr/>
        </p:nvSpPr>
        <p:spPr>
          <a:xfrm>
            <a:off x="157164" y="-1303338"/>
            <a:ext cx="4200525" cy="2724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Shape 196" descr="Image result for ajax programming"/>
          <p:cNvSpPr/>
          <p:nvPr/>
        </p:nvSpPr>
        <p:spPr>
          <a:xfrm>
            <a:off x="157163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Shape 197" descr="Image result for ajax programming"/>
          <p:cNvSpPr/>
          <p:nvPr/>
        </p:nvSpPr>
        <p:spPr>
          <a:xfrm>
            <a:off x="309563" y="7938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Shape 198" descr="data:image/jpeg;base64,/9j/4AAQSkZJRgABAQAAAQABAAD/2wCEAAkGBxQTEhQTExQUFhUXFyAaFxgXFxwZHBwZHRgcGxwXGhwdHCggHR0lHR0ZJDEhJSksLi4uHCAzODMsNygtLisBCgoKDg0OGhAQGiwkHSQsLCwsLCwsLCwsLCwsLSwsLCwsLiwsLCwsLCwsLCwsLCwsLCwsLCwsLCwsLCwsLCwsLP/AABEIAPsAyQMBIgACEQEDEQH/xAAcAAACAgMBAQAAAAAAAAAAAAAABwUGAwQIAgH/xABQEAACAAQDAwcFCwkFCAMBAAABAgADBBEFEiETMUEGByJRYXGBFDKRocEIIzNCUnKSorGysyRTYnN0gpPC0TREY4OjFSVUw9Lh8PFDZGUX/8QAGgEBAAMBAQEAAAAAAAAAAAAAAAECAwQFBv/EADARAAICAQEGAwcEAwAAAAAAAAABAhEDBAUSITFBURMycSKBkaGxwfBSYdHhFCPx/9oADAMBAAIRAxEAPwB4wQQQAQQQQAQQQQAQQR8ZgBc6AbzAGriVaJS33sxyoOtju8NCT2DwjLT1Cvmym+VspPC4AuB3Xt3gjhFT5S4iTPlhCCwbJLv5o3M83Tzspy6f4TdZif5NyAlPLtxGYdx836toyjlUpOK6GkoOMU2ScEEEamYQQQQAQQQQAQQQQAQQQQAQQQQAQQQQAQQQQAQQQQAQQRjn1CoLuyqL2uxAF+rWAI7GMaWQyKdS17gb9xCqO1m0F9LBr2tErC9rWFTXSCGv75mFiCCnSVF+aUWoe+/pQwozhPeui8o7tBCo5+OU5lSZdDKYiZP6U0g2Ikg6DTUZ2Fu0Kw4w0qqoWWjzHYKiKWZjuCqLknsAEco8occauq51U9wHboKfioNEXvCgX7bnjGhSz3Scp59OBlfMqgiz66EEEA7xe5jqTBp7zKeS8xQjtLVmUblYqCVF+o6RyzyPwnyzEKanIurTAXH+GnTcHvUEeIjrKKqKTtF5ZZTS3nYQQQRYoEEaOOYolLIefMuVQDQbySQqqO8kCFzO5zqj4siSveWb1jLFJTUeZ1YNHmzpuC4DUghO/wD9UqruGFMNwUhXGpsb6zDfS4tpr3WOfBOcmsfMop/KX3+9S3OQXtqEB0PWSN0R4sTaWzM0Vbr4jbghcHGMbnDoUySF+W+RLDrOd3P1IWlfzgVbTCpqJjIDbPKdgCOtVGzuOq9onffRGX+NGPnyRXpb+iOkoI5rlcqwWAeprVJ47IEd9vKrmN3BOVzvMKLXzpJCkhqktKl3HxSwnTACe1eEN6XYeBhfLKvgzoeCEzS858+QwWZOpqgfKV1a/Zml2K/vJF7wTl/STwMzbJj8sjL4OOj9Kx7IKa9CJaTIlcaku64/2WuCPim+o3R9i5yhBBBABBBBABCG5+8e21VKolN0kDPMHAzXHRB+amv+YYdmNYmlNIm1EzzJSF27bC9h2ncO+OTaysedMmT5usya5dz2sSbDsG4DqAgCZ5DYxPk1tOJEwh3nIgU9JGDsFYMPmneLEa6x1NHNPMth23xeW3CQjzT32yL9ZwfCOicbxJaannVD+bKls57coJsO07vGAQuOfflSJVOtDLb3yfrMAOqygdx6s7WHaA8I0myxmrZz1M+bOmOXZ2Ls1iLk8ADuA3AcABGpUuBpAgbPud8HzTamsYaKBJQ9rWd/EAS/pGHlCL5J8rjQ4NLl08sbZpM2eztuF582UjAW6R9748FG++lQ/wBt1Z31lYb/AP2Z3/XAchwcteXE2RUNIkBF2ds7sMxLFQ1lG4AAjXW5PC2tSn84Nde23t3JK9qwv5812JZpk1mO9mmMxPDUk3OkeQD8p/pGM3jk3zPUw63TY4JPEm+7p/YuOJ8qqmchSbOZ0uCVuguQdPNAvY6+ER85+gT2Hj2RXsrfLf6RgIb5TfSP9Yp4LfU6Y7YxxVRx0v2r+BhcreTuHYVLlbRJ1ZOnBsiTJgRAABmmEogItmGXUm50ItcQeF85T0YIpqKjlXABISYzEDcGbaZj4mK7UzZk0gzZs2YQLKZkxnsOoZibDsEYPJx1RuopHizzTnzbZbMS528QnS5koinVXUqSkpwwDAgkFphANuwxRZbX3bu6N4yF6hBsl6omjOy4ckeaObWyZdS9UiSplyAilnAuRa5sAbjti54BzJ0sps1TNep0tltslvwPRYtp860KulxmplKElVNTLQblSfMVRckmyhgBckndvMWXkXy4q5NQM82bPRwQUnTWYXAzBgWzEHQjTffuhRNjNnc1WFN/dbdqzZo+yZFS5Q80TyVM3DZzki5MicQQ3Yj6WPY179Yhq4PiC1EiXOUEB1vY8DxHgbiNyKtJl4zlB3F0xCcieXk+ncymVrISJkl7jKQbG1xeWQeG7sh3YPikuplibKNwdCOKnirDgR/33RQudfkfmU4lSjLUyRmmWHwktRqSNzMq30PnLdTfo2guS2O7DYVsoWpp5yTpYN8kxfOljrsOmh3lSQes08nodya1SpqsnR/q/Z/v9RzwR5RwQCDcEXBHEdceo0PPCCCNHHcTWmpp1QwuJUtnI68oJyjtJ08YAVPP5yqXImHymu5YPPA4KNUQ9paz23gKvXCbdujG4SJ4m1E6YTUPNuVymxDXZnLbhrYAb/CNCq3G0EQOf3OWGWlVdUfjuspe5FzNbvLj6MN2vo5c6W8qaoeW6lWU7iDwil8yCAYNTEDUtNLd+3cfYBG/zkY/MpKZTJIEyY+QMRcquUksAdL6Aa9cVlJRVs2wYZZsixx5sTnKTkxKpqiop00yNdLG/RYBlU34hSAd26KIcLnTZuzko01iQAEBOp0F+rjvi8VtPmDTHZmdtWZmuSesk3Ji5cxOKoHqaS3SPv6tbUgZUZSeodAj5zRz4cjcq6HubU0MMeFSSW8qTa4X7iD5b4OKQNTLa0rDZSEjS7bScWbxYk+MVnCqHauiXClhvO4WBPsi88739pqv2SWP9R/6xT+TtMs2fKluLqxsRci9lJ4a8I64nzkixNzfgMF8plbid2uhUaDNqOlviHxTk8JKM+1RsrZco0fz2TOVzaJ0dG11IFuMSkrDJN7bCTvtfaT91gb6NuubemPE+mlKkxhRoxS1gsyec12A098voDwB3HhYnVYZFd9FU2Q6oNkIuNJRSXdlNJLAVrZtpPsdWGbpOot0R5pbzl3akbMvDac5vyaXobWz1Fzu/Tsb33rmGm+J8KRG8ik09LmZUuozMFuxsBc2uTwA4xItycbX32nNjwmgkjrA492/si7YXyfpZlQ0lqZcoVzdXn3BVkCgktY3V+HFWHCJtuQ9D+Y/1Jn/AFxVwaJsVi8nnIvmk+cykbVQQVNjv0tfiCdLHjA/Jxwyrmk9IHKdpoSCBlvwN2G+w7dDa6co8ApZDSlSmUh1mElnnnVFDKoytlBY6dJhvFrxEmgkafkyagHR5w357t05iiwygWBLXbcBE+G6Flaq8DeWmdsmXTdMUnU7rA3Ph7I18KFqiX3n7jRaKnC5Jkz3EnI0tbgh2OvR1+EYEaka9R3jWKzhf9old5+60Vaok6B5vjfD6fub1TGEWKK1zcG+Hye+YPROmCLLGZcw1tSkuW8yYQstFLOTuCqCWJ7AAY535O47JlYdiUsAONtLmSUvlIUzAgmgEXyj3oEb+lY2vDh51sQ2OFVbA2LJs11sbzGCaHuJPhw3xzphYApa86DoSUHmecZ6toPOJsjeZwvfhEPiTGTi1Jc0Pbmh5VtVynp3lhfJwoVs4JZSWsMtgQFAAvqD2QwoSPMAT5TV6G2zW/QFr5za7HpA77KNDqTwh3QRMpOUm31CMNZSpNltLmKHR1KsrC4IOhBjNFb5xcceiw6oqJRAmKAEJF7MzqgNjobXv4RJUQ/ODgSYfWzKZCCjoJkq5N1ViQEJO8gqddbi19bxVMOwiqqnKU8mZOZSAdmpYC+7MbWUGx1Nt0ZKjNPZ5093mTWN2Zjcm/XFz5j8YanxTyZQTLqVKsOpkRpiv4dIdzHqgQPbkZg3kdDTUxtmlywHtuznpOR3uWhf88dZmqaeSPiSyx73a32J64bUIflhU7fE6hr3CvkH7gCkfSDemOfUuoV3Pa2Fj3tTvfpTf2+5DYu2WXaLP7n+izT6yoI81UlqfnEsw+qnqim8o5thaGtzEUOTDTM4zpzv4LaXb0ofSYpp1xs7dt5fYUe7KzzuH8oreynlfeJiu8jR+WU/zj9xosHOwbz6/slSh6gfbEFyNH5ZI7z+G0dkT5eRe+VOOzaaUzSpJOW15j22YuQN2YMxuQLDt6omsanz0RRToHmM4W7eagO+Y9iCVHUNdYhOcA/7vm96fiLEzjuJinlh2RmQuFmMp+DRtDMNhew7OuOpK0qXV/Yys06bEqmVVyqaoaTME5GZWlIyFCgv0wWboncD1x75YY+9MmWSFacVaZZtVWWmrOwBG/RR1k9hiEop1NIrVelmhpWxc1bbQzgqr8GS5LEHNpa+4bozY7SVKSq+a8uQVmoQX2rZlkqDkULs7aXLHXUseqNPDW8r/j8/O5FlldqibIkvJmSpbsqs+eWXBugNgA621PWYjcCraqZUzUd5MyTJ6LOkpkvNtfIt3YHKLXPWQI38NqWShSYwAZafNZTcWVLrqRvIA4aE8Y1+RErLQyDe5ddox62di5PpMZ8ov1osfcRxCYi1ZGX3oKUuDuKAkNrrrfq/r5bEG289Q8spKU5geiVbKjKCbkkWLFmtYBkAuQ0ep/KOWJjygG2i9YAXziu+/wCi57kPG19uTUEuyGxyhTmXQdK/RtmJuLA9zCK01zRJXeUVSZlHUm2WyAWub6qraggFd4sDr1gboVuGm0+V872GGbjGJGfRVRKBLS7iz57gnj0VsdDpr3wsKH4eT88e2M5qmSh+82Z/3fK+fN/HmRaYqvNn/YEHVMm/isYtUZGgnfdEY+VlSKJb++nazCD8VDZUI4gsc37g8EnRjOw7NYvHPzW7TFmT81Jlp6QZn84ijUZIBbr0gQxr8w88ivnJlvmpyS3VlmJp45vVD4hJe50pSXrZxGgEuWp7y7MPUkO2BIQtOf2ry4dLT85UID3Krv8AaBDLhMe6Kq7eRSuszHPgEUfa0AKGS9y0XHmOkZ8ZDfm5UxvUE/mim024nrP2Qw/c6U96+pm/Jp8vi8xT/IYEIf8AUzgiM7blUse4C5jneinli8xvOclie1iSYdHOJWbLDqg8XXZj/MIQ+ok+EJqlSyEnjHJqH7SR9RsHHWLJkfVpfD/pXOUlTvjpPkZhRpaGmkMAGlylDgbs5F3+sTHN8iQZ1bTyhe7z0XTeLuBfwGvhHVMaYFws8/bGRyzKPYR3Oibz8R7NgPqIfbENyQ0rJB7W/DaJTnNPv+KfrJA/0ZMRPJlwtTKZiFUZtSbAdBhx7Y6InjyGxKAYWIBHURcRgl45KMzZWfWYZQYp0DMC3aXfrtfhbQ6xr0mLyANZ8n+Iv9YjJVau3ea82jdgWEhmqRllIRZbSwu82GY5r6kAgaR0Rp8zJ2WXDq5WdklyZgAdkL5UVMyXB+NmIvpe3tj7MxiXtBKZJtmfZhynvZfLmygnU6X1tbtisSjJ8pSaZ2HrlnGa02XMCzGUoQZTDiCx3luA0jYq6yXMqpc1qmiyy5uZZgnWfZ5CNiU806selm3cItUL59CLZcCBa1tN1uzqjwQAOAA8BEDh2K0yAmZWSXbO5HvwsFeYzAG7akKVHUALC2t8XKDEqadLCrVU1wxNmmqAby3ThfiwO7hGaq6ssTsyWt9Qtz1gaxhmOozHoi3nHQbhxPYOuK9Mr5HlEuaKumKhERgZik9ATblbg6kuuoIOh33jTpamSk6Y61VLs5mjK0wOSDMnTDbda7TBoc1gCN1otS7g3uVdhSVFgBeWdwtClo/hpP6xfti94nUSRJrLT5DNNJKKjqTbgNADcm+mtoocnSdJ/Wp98RnPmSh+82f9it1TZn3r+2LXFS5sz+SN2Tn9hi2xkaHLXPOhGM1fbsyP4Ev23iszhlAXqFvHj64vHPOyvjThd6S5Yf52XN91liv8mcBNbXyKW9lmP0z1IoLv45VIHaRAgfPMxgnk2Fyiws88mc3c1gn+mE06yYvUeZaBQFAAAFgBwA3CPUCQhCe6EmK1bTID0hJuR1BnNvsPqh9xzPzq1pbGKkg/BlEHcspb/WJgCp1gyiw0AEN33N2HkSqyoNrO6Sl67opZvD3xPQYUOIvprvO+H37n6Sy4VcnR58xl03Cyr49JWgQjPzyVlpNPJ+XMLntCLb7XHohb1DWl7uEWznUqi9ckoEWlyh9J2JP1ckU7GptlIjgyu5s+02dDw9HBd7f57ja5pKAT8WRmOkmW80DTU6IB4Z7+AjoaEnzAUWaorJ5HmIssH57FmH1F9Ih2R141UUfL66e9nkxE85/wuKfrqf8ACkRVwxi185q9PEv2iR+HJiozzYaG2oEaxOORvmgnA22Zvpppx3Hfuvx3b+ox4m0U1QWKWCgE6jQHdpe8ayVk619odbnjfpA8c3afX1mCdWTfjNcNod43AnXpG+62vqiqyRfA3lpMqjvNcDyZhjztDAN0eY0OUC5j5tDG/IrEQWaWr63uSQeFhu3aHTtj75ZLLZtkuXLbLfS/yrgDW0CSOLmPOcxK/wC1JP5hNP0j69NYwTqtLqRLVbX0JuDppfS+h11J3wBHmYY+S298k/rpf4gjeqKmW9siZLdTE39IjQTz5X66X+IIAfnNifyab2VDfdSLhFM5rT7xUdlS34UoxczFC5ybj2IeUYjWT73DTnyn9ENlT6oWLrzD0OfEJ047pMgj96YwA+qrxQ+VGHS6asq5VO7GVKmsq31PR3rfjlN1v2R0BzVcinw6TNM51abPKlgoNlCg2S532LNrYb4EF5ggggSEcqcsa4VGI1k1dFacwW/UtkB8ct/GOqZjWBPUI48pWLdI721J7b3MCGa+J6R1PzaYatPhdHLW+slZhuQelMG0bUaWzMQOy0cqYi9467oFWkoZYOiyKdQe6XLHsEGSlfBCc5QVG2xCpf8AxSvhLGzB+rFb5RPpa8SeFEkMx1O8k8SdTEByim6x5seLs+7yx8LHu/pVfIdHMdRKmGLMAs02a7MevKxljwAX03hgxBchaDYYfSSiLESVLD9Jhmb6xMTseiuR8NN3JsR3OSpL4hYEk1MkAAX+JJ4RVJ1JM/NT/CU//TF65Wj8oqv2uV92VG2lr67r626olMq0LI0c/hLqf4R9qx8NHP4yak2/wuy3VDRWopy2QPdgNwIv23F9OEYoil2LvJNqnJ/EWhkT7f2ao/hmMeyqP+Fqf4ZhomqkMSstgXHAMCQL9V4+La+u6+vdE2Z0LEpPP90n/wAMwCXUf8JUfwzDPerkWNid2mul/Axik1Ur4xv3evjpw64mxQtNjO/4Wf8AwjHryecf7tP8ZZhmrOkkNbMTrbd4XF7/APqPEqYi3Li477eu8LFC2FLOH/wTR/lt/SPK0kzNLJlzQNomplsB544kQyJdZJcHJZj+i1wDbfv64jsV8wfrE/EWFkUXvmt+Bqf2k/gyotWKVqyJM2c/my0Z27lUsfsip813wdV+0f8AKSMHPdimxwqaoNmnsslf3jmYfQVx4xBYSHI2karxClR9WnVG0mdoDGbM9IVvTHVkIXmFwzPWzZx82RJCj58w2B+ijj96H1ABBBBAELy0xE09BVTltmSSxW+7NlsL+JEcq0aWFuoey0dGc9NTkwio63MtfTNW/qBjneQLLfs9v/aAZ5wKnEyvpJZ1D1EpdeozFEdOc5FXs8On23uBLH77BT9UmOd+bWRtMYo16pub6Cl/ZHSHLqSjUFTtFzBZTMN4s6i6tca6NaKz8rN9K0s0G+Vr6iZpFyy+8xWptN5RVSpP52asv6TBfbE1UTvel98uQCQMwNvbEzzScmXqqpa4lRKp5hFtSzTMlxbSwAzKb37LcY4sUbkj6zaeZY8Mm3xY9QLaCPsEEd58YJ7lX8PU/tsv7JUa/KGa6001k84LvG8DiR3C5jPyo+GqP25P+XGyYgkTgbKcwJBBuGG8HrvvvDFxupm+QZ9VmFEz20IvbP3bzG2nJ+mD5xKXNe432B6wt7D0RIOARY6g7wYmyon0cocykq6m6ld4PC3b9u6GniLtsb7iQM1uF9/ojFIwGnR86ylDXuLkkA9YBNh4RItCyGrTRVkJRsy+dfQ8Seo8TcxM4y5yAA6FrN3WOnibfZxjOlGinMFAPcPV1RkdARY6g7wf/UXlNNp0cODRzx4pQc+L+RAYd0Zi5Ra97gbt3/rX+sYOXkxtnLUXyFjm7SB0Qezzj4RYZVKim6qAeuCpkq6lXUMp3g6iInLedm2kwSw49yTsXPJyay1MrLe5bKw61O/wAufCL9inmfvp+IseaLCpMkky0Ck8dSbdVzH3Ffgz85fvrFTpLxzXno1Q/wAYfhrFI90JieafR0oPmq05x3nIh+rM9MXXmvP9rH+Iv3ISnOdi23xWtmXusptkvZsxlYD98MfGBI4OYvDdnh21I6VRNd/3VOzUd3QJ/ehixF8lsN8mo6aRxlSUU/OCjMfE3MSkAEEEEAK73QlTlw+Sg+PULfuWW5+3LCS2eSWN9yNb+nT0w/efCiV8MaYVLPJmIyW3DMwRs3ZlY+IEc/Yo5NiX1y7tN3hAhlm5kqbPjMlvzaTH/wBMp/NDl54KrLh+T87NRPQTM/kine575MKEfEWY52zSUTgFBUs5O8sSLDgBfffS3c7xPkskWFjULmPVZHI14a2+zjFMnlZ2aFXqIX3Qo8SIWU3Yun2CHDzPURlYVIvvmF5ngznL39EKYTGISjOnS6dD8LMVBbrZgL+G+Ok8NolkSZcmXfJKRUW+pyqoUX7bCMsK6nobYyXKMTZgggjoPEE/ynHv1QeqtU+jZxsGPOPysz1wG/bsR3hEj5Lm5lDDcwB9IvEEn0x8gMeWMCDWr60SlvYs1jlVd57oXuIcqamaTZtkvyU3+LHW/ogrOUM01DTkY2vZUJ6JQbgR1nfm3i/gZWqo6aYq1c7NLRwLIDrMJF72GvoOtrnSJII2sl1khJM1ps0CauZekTbsYHS5Fj49hiV5PcpprOJUxc9weko1AHFhut26akb7xoS6jD3OUyZkr9O507TZz6wYkq6YtDICSBd5t7zmsdBx3WvY9EWtvOuoMgtQa4uN0eSYqvIrEmJeQ7E2GdCTc2v0gT3kHxaLQTEEn28aWLN72e1kHpdY2iY0cRa7SU63zH5qC9/pFYAvHNnNA8tJ3BkJ7srf0hGckpBrMQkBt8+qDv3Z9o4+iGhrYLW7KixlwbFZAK/OMuYF9dooPMrS5sUpf0FmOe7ZMv2sIA6aggggAggggCn87NSyYZPysVLFFuCQbGYuYacCtwewmOacYkqqrZVBJ4AbrR0Pz4EjC3I3ibLt4uB9hjnjEJBmTElLqzMFUdrED7bQIOoebWRkwqhGmtOjaADzlDDd2EaxFc7ky1KinaazAbgXl6bhN7CT0f0gOqLlh9IsmVLlJ5ktFRfmqoUeoRQOeMnJTnKdC1nzAgEgdEy+JIHnaWt2xnl8rO3Z6vUw9Sn81OHmfim1K5lp0LFlIUK7AqtwRdgRn0FtRc9Re8KPmNk3m1kzoEgItzcTBe53bght3kjshuQxL2SdoS3tRIIIII0OIV9X8PV/tDfcSIylGUtL+Sbr80n2E+sRJ1fw9X+0t91Y0quSTZl85d3b1qe+IJPpMauJsdlMtvyNbvymMyTQwuPEcQeo9sfHgQK2RKkbKdtGcTBLOxUDolsulyLm/ZYDtO6J7lSE29OrkiRkNiPZbsCRF1uCTNvsUUk8OrJwcngoGhPXpvsIma5qdUSkqJhJRRaYBqhtYA77acDfS1+BNiCGqFpQrbMuzWNr3AzXSxHR3WL7+KdovKyspoqfbHoCeBfW+TOwa1tdFzWtwEaaYZRqcz1iuvyUtmPZ0Sx9ABiTrqZayQGp2AEnQSvN0tYX6jYdHha+upsBGYQZYxCWJBcy+nq4ANtm++3C9urui7kxTeRVETMecQQFGRbi1yfOPhu8T1RbyYgI9ExHUjZ5jzfi+ZL+aD0m8W9SiPtZMLnZIbX89h8VeofpHh1DXqvsS0CgKBYAWAHADcIEmnjFRlwzFwDYt5KvpmtcegGMPMDJviLHgtK/pMyUB6rxo8rqjLRVi/LnUq+qpb+WLD7nmTeorH+TKlr9JnP8sAPGCCCACCCCAKLz0MP9lzQVRrutszhCCDmzJdhncWuE1v1HdCb5qqFZ+MU+dpfQLOEmgkuVRiMgC2zKbNqRa1xe1oavPvNAoZa+9EtOFg19poDrJt8YX1J0yluyKb7nuWDWVJzEEShdNkGBGbRtr8QjUZLDNe/xdAH3Cw55B0pFgt8raqx2luore2z0HSIOttRxZ8LLnew1rrVHKZYQS8vxs13a9rWtbt4Rnl8p37NaWpjb7/Qzcx6nyScST8ORYoBayg+eNXvfju1EMeKdzVYPNpqK00qdo+1lhSTlluiWXUCxuGJA0uYuMWh5Uc+paeaTXcIIIIsYCxrhaoq/2g+uWhjWaNnFdKutHVOQ+mnlmNRjEEmtPla5l0bj1HsP9YxCeCbHRuo+zrjZYxgnoGFiAR2wIMU7NY5HKMVIDWB3jiDobb4XeI4HPlkkozjfmW737T8a/XeL+0ph5rnubpD07/XHku/FVPc3sI9sSChVddNmypMrYt72CCVlm7HcpbTgunbqY3sCwKfnDuTJXcRfpMPkkbrXtv8ARFsM5vkHxYR4LueCL6W9ghZFGeWoUWGgA/8AD/3jXeeW0l6Di9tP3R8Y9u7v3R82QPnEt37vQNIy3gSeZMoKLDv7SeJJ4ntj2THnNBeAKvy0/s079pp/wquLv7ndNa9v1I9G2PtilcsU/I5zf/ckL6JFQfbF99zx8FW/rJf3DADeggggAggggBTe6CqBsKaXnW7OzbMoCWyhemsw+ZlzagEFs3UCDq+51piJVVMInAF1AufeW33KC184tZjc6FYyc/zTbUwAfycK7TCAcm0uqywzWsDq1gd94ze56onSmqnaWyiZNUoWDAMuTet9CNd4333nSwDZikc8C3w/umD7rj2xd4qnOhJzYdOtwKH/AFFB9RMUyeRnTo3Woh6om+TxBpacjdsZdu7IIkIgeQU/Ph1GeqQi/RXL7InosuRjkVTa/cIIIIkoLnlKlqyp/SWU/wBUp/LEQ5id5ZJatc/Kpk9KzZl/UwivO8QSfGaMTNAzRhZokgypKJBa4CiwLNe12NlGgJJJ4AQVFOEz550lchCtcvoWUsAQJfyQT2AG+6Nda4ENTkNdyjqQL6y3zlTqCLhd4gq6BmaY6mcrPMz3EsaMBMCgHONyvbXfbtjRRVFHI3JOGF2VVmyiXDFbbQ6I2ViTs7ABtLm2tusR7OCNv2krdcefu11HQ7DGHBqkLMRwHdZZmpoi/HmhzrtbXBa3EEG8SYxEAKDJnXCtwl7m6NzebprGeVTVbi+PqvtZfG4vzv8AOP8ARD4jh7ycpaxDbiL8OBuAQdY0s0buOYtnZJOzZMiZjmyi+awFgrMNwPHf1WiOvDj1HC+BkvBeMeaPoMAQ3K0Xwua3/wClLHopZn9Yufudn6FaP0pR9KuPZFZ5QU18Anv14kGHcJQl/beJz3Oj9OuHWkk+gzh7YAdkEEEAEEEEAUXnpW+FTb/Ll/irE1zfH/dlB+yyvw1jR52KbaYVUgcMjfRnIx9QMeuamp2mE0Z+TLKeMt2l/wAsAWyInlXTGZRVKAXYyXy/OCkr6wIloCIhq1RaEt2SkuhSuaKrD4eE4ypsxD4ttB6nEXWFpzZt5NW1tCdBfOg+Y2QnxQyj4Qy4pidxR0a2O7nlXJ8V7+IQQQRocpS+cKmZclSEZ0WW0uYEF2AJVlew1Kgg36r33XstV5SyG3N64f0adVhUiZ8JJlPf5ctW+0RAEkMYlH40eDiMv5QhtzeQ+HN/cqcfNlqn3bRpTubTDW/u5HzZ05fuzBEgVrVcs2OYXG47jqLHXtEeDPl/KH0j/WGa3NXh3BJw7p80/axjE3NPQddQP84+0QsULLaShp0f/Lf0HoEeWnyutYZw5psP/wAc/wCcfZHteafDeKTj3z5nsYQtihWCtlLuIHdHw4pL+VDblc12Frr5MT86fOb1GZaN6XyCw1f7nIPzlzfevACSfGpY4x6osT2ziXJRpjncq9Ik9w+3cIfVLyZo5fwdJTJ82Sg+xYkpcoKLKAB1AWgBUcsOTr03JuZKmWM1XSa+XUBnqFJA68qta/YTEBzBz8lfPlfLp7+KTFH2OfRDd5cUW2w+slAXLU8zKP0ghK+sCEXzUVuzxemPCaroe5pRcfWRYA6QggggAggggCM5T0O3o6mSN8yS6jvKEA+m0UjmFrs9BMl3+CqGA+a6rMB9LN6IZUKLmsHkuL4jRHQN0kHZLmELbtKTEPh2QA3YIIIAWPLMeR4tS1u5JhAmHstsnJ7AjI3esM6Klzn4Tt6FyBdpXvg+aAQ/1CT3gRu8hMX8popLk3dRs5nXnToknv0b94RlHhNr3nbm/wBmCGTqvZf1XyLBBBBGpxBBBBABBBBABBBBABBBBABBBBABBBBAHxluCDuO+OVCxoa1CbjySqsevLKnWPpQeuOrI5456sI2WITHA6M9FmjqzAbJwPoox+dAHQwN9RH2KrzYYx5VhlM5N3RNk99+aX0CT3gBv3otUAEEEEAEKDnAPkGN0dfulzCBNO7S2xmMewS2ln92G/C858aZWw8FgCVmix6ro4P/AJ2CAGHBEJyIqGmYdRO5LM1NKLE7yTLW5MTcAeZiAggi4IsR1g8IWfIWaaHEajD3PQmHNKJ+UouPFpVr9qWhnQrudkbOqo5ydGZcdIb+jNXL6MzemMsnCpdju0XtuWF8pL5rimNGCCCNThCCCCACCCCACCCCACCCCACCCCACCCCACFtz6YLtaJKlR0qd+l+qmWV/Q2RuwKYZMamL06zJE6W4DI8tlYHiCpBHogBMcweObOfOomOk0bWX+sQAOB2lMp7pZh5RybyNnslbQupIbbyRcdTOqsPFSR4x1lABBBBAH//Z"/>
          <p:cNvSpPr/>
          <p:nvPr/>
        </p:nvSpPr>
        <p:spPr>
          <a:xfrm>
            <a:off x="157163" y="-1790700"/>
            <a:ext cx="2990850" cy="374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Picture 12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xmlns="" id="{A8EF07BE-59F1-4DFC-9805-529083890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400" y="5050661"/>
            <a:ext cx="1672866" cy="167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dirty="0"/>
              <a:t>Other causes of incidents include: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Misconfiguration or failure of the </a:t>
            </a:r>
            <a:r>
              <a:rPr lang="en-US" b="1" dirty="0">
                <a:solidFill>
                  <a:schemeClr val="bg1"/>
                </a:solidFill>
              </a:rPr>
              <a:t>test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environment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Corrupted</a:t>
            </a:r>
            <a:r>
              <a:rPr lang="en-US" dirty="0"/>
              <a:t> test data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Bad</a:t>
            </a:r>
            <a:r>
              <a:rPr lang="en-US" dirty="0"/>
              <a:t> tests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Invalid</a:t>
            </a:r>
            <a:r>
              <a:rPr lang="en-US" dirty="0"/>
              <a:t> expected results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Tester</a:t>
            </a:r>
            <a:r>
              <a:rPr lang="en-US" dirty="0"/>
              <a:t> mistakes</a:t>
            </a:r>
          </a:p>
          <a:p>
            <a:pPr>
              <a:buClr>
                <a:schemeClr val="tx1"/>
              </a:buClr>
            </a:pPr>
            <a:r>
              <a:rPr lang="en-US" dirty="0"/>
              <a:t>According to the test policy any type of incident can be</a:t>
            </a:r>
            <a:br>
              <a:rPr lang="en-US" dirty="0"/>
            </a:br>
            <a:r>
              <a:rPr lang="en-US" dirty="0"/>
              <a:t>logged for tracking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Cause Incidents? (3)</a:t>
            </a:r>
          </a:p>
        </p:txBody>
      </p:sp>
    </p:spTree>
    <p:extLst>
      <p:ext uri="{BB962C8B-B14F-4D97-AF65-F5344CB8AC3E}">
        <p14:creationId xmlns:p14="http://schemas.microsoft.com/office/powerpoint/2010/main" val="85735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Importance of Software Testing</a:t>
            </a:r>
            <a:endParaRPr lang="bg-BG" dirty="0"/>
          </a:p>
        </p:txBody>
      </p:sp>
      <p:grpSp>
        <p:nvGrpSpPr>
          <p:cNvPr id="9" name="Group 8"/>
          <p:cNvGrpSpPr/>
          <p:nvPr/>
        </p:nvGrpSpPr>
        <p:grpSpPr>
          <a:xfrm>
            <a:off x="4881000" y="1539000"/>
            <a:ext cx="2430000" cy="2565000"/>
            <a:chOff x="5218500" y="1770604"/>
            <a:chExt cx="1755000" cy="187101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8500" y="1770604"/>
              <a:ext cx="1755000" cy="1755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440">
              <a:off x="5831034" y="2527396"/>
              <a:ext cx="1114219" cy="11142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091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870325" y="1134000"/>
            <a:ext cx="10321675" cy="5546589"/>
          </a:xfrm>
        </p:spPr>
        <p:txBody>
          <a:bodyPr/>
          <a:lstStyle/>
          <a:p>
            <a:r>
              <a:rPr lang="en-US" dirty="0"/>
              <a:t>Software Testing contributes to the </a:t>
            </a:r>
            <a:r>
              <a:rPr lang="en-US" b="1" dirty="0">
                <a:solidFill>
                  <a:schemeClr val="bg1"/>
                </a:solidFill>
              </a:rPr>
              <a:t>quality</a:t>
            </a:r>
            <a:r>
              <a:rPr lang="en-US" dirty="0"/>
              <a:t> of the </a:t>
            </a:r>
            <a:r>
              <a:rPr lang="en-US" b="1" dirty="0">
                <a:solidFill>
                  <a:schemeClr val="bg1"/>
                </a:solidFill>
              </a:rPr>
              <a:t>components</a:t>
            </a:r>
            <a:r>
              <a:rPr lang="en-US" dirty="0"/>
              <a:t> or </a:t>
            </a:r>
            <a:r>
              <a:rPr lang="en-US" b="1" dirty="0">
                <a:solidFill>
                  <a:schemeClr val="bg1"/>
                </a:solidFill>
              </a:rPr>
              <a:t>systems</a:t>
            </a:r>
            <a:r>
              <a:rPr lang="en-US" dirty="0"/>
              <a:t> </a:t>
            </a:r>
          </a:p>
          <a:p>
            <a:r>
              <a:rPr lang="en-US" dirty="0"/>
              <a:t>Makes sure that the software meets contractual or legal requirements</a:t>
            </a:r>
          </a:p>
          <a:p>
            <a:r>
              <a:rPr lang="en-US" dirty="0"/>
              <a:t>Software testing could </a:t>
            </a:r>
            <a:r>
              <a:rPr lang="en-US" b="1" dirty="0">
                <a:solidFill>
                  <a:schemeClr val="bg1"/>
                </a:solidFill>
              </a:rPr>
              <a:t>reduce costs </a:t>
            </a:r>
            <a:r>
              <a:rPr lang="en-US" dirty="0"/>
              <a:t>significantly </a:t>
            </a:r>
          </a:p>
          <a:p>
            <a:r>
              <a:rPr lang="en-US" dirty="0"/>
              <a:t>Testing of software can </a:t>
            </a:r>
            <a:r>
              <a:rPr lang="en-US" b="1" dirty="0">
                <a:solidFill>
                  <a:schemeClr val="bg1"/>
                </a:solidFill>
              </a:rPr>
              <a:t>save lives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Software Testing</a:t>
            </a:r>
            <a:endParaRPr lang="bg-BG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000" y="4959000"/>
            <a:ext cx="1620000" cy="1428158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hape 194"/>
          <p:cNvSpPr txBox="1"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r>
              <a:rPr lang="en-US" dirty="0">
                <a:sym typeface="Calibri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2405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3000" dirty="0"/>
              <a:t>Mars Climat Orbiter Crash (1998)</a:t>
            </a:r>
          </a:p>
          <a:p>
            <a:pPr lvl="1"/>
            <a:r>
              <a:rPr lang="en-US" sz="2800" dirty="0"/>
              <a:t>Designed to study the Martian climate, </a:t>
            </a:r>
            <a:br>
              <a:rPr lang="en-US" sz="2800" dirty="0"/>
            </a:br>
            <a:r>
              <a:rPr lang="en-US" sz="2800" dirty="0"/>
              <a:t>atmosphere, surface</a:t>
            </a:r>
            <a:endParaRPr lang="bg-BG" sz="2800" dirty="0"/>
          </a:p>
          <a:p>
            <a:pPr lvl="1"/>
            <a:r>
              <a:rPr lang="en-US" sz="2800" dirty="0"/>
              <a:t>Expected to be on 140-150km from the planet</a:t>
            </a:r>
            <a:endParaRPr lang="bg-BG" sz="2800" dirty="0"/>
          </a:p>
          <a:p>
            <a:pPr lvl="1"/>
            <a:r>
              <a:rPr lang="en-US" sz="2800" dirty="0"/>
              <a:t>Reached 57km and was destroyed from </a:t>
            </a:r>
            <a:br>
              <a:rPr lang="en-US" sz="2800" dirty="0"/>
            </a:br>
            <a:r>
              <a:rPr lang="en-US" sz="2800" dirty="0"/>
              <a:t>the pressure</a:t>
            </a:r>
            <a:endParaRPr lang="bg-BG" sz="2800" dirty="0"/>
          </a:p>
          <a:p>
            <a:pPr lvl="1"/>
            <a:r>
              <a:rPr lang="en-US" sz="2800" dirty="0"/>
              <a:t>COST: $125 million</a:t>
            </a:r>
            <a:endParaRPr lang="bg-BG" sz="2800" dirty="0"/>
          </a:p>
          <a:p>
            <a:pPr lvl="1"/>
            <a:r>
              <a:rPr lang="en-US" sz="2800" dirty="0"/>
              <a:t>Reason: Incorrect measurement usage </a:t>
            </a:r>
            <a:br>
              <a:rPr lang="en-US" sz="2800" dirty="0"/>
            </a:br>
            <a:r>
              <a:rPr lang="en-US" sz="2800" dirty="0"/>
              <a:t>(imperial versus the NASA specified ones)</a:t>
            </a:r>
            <a:endParaRPr lang="bg-BG" sz="2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Crucial Software Bugs (</a:t>
            </a:r>
            <a:r>
              <a:rPr lang="bg-BG" dirty="0"/>
              <a:t>5</a:t>
            </a:r>
            <a:r>
              <a:rPr lang="en-US" dirty="0"/>
              <a:t>)</a:t>
            </a:r>
            <a:endParaRPr lang="bg-BG" dirty="0"/>
          </a:p>
        </p:txBody>
      </p:sp>
      <p:pic>
        <p:nvPicPr>
          <p:cNvPr id="8" name="Picture 7" descr="Mars Climate Orbiter 2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00" y="1629000"/>
            <a:ext cx="3967200" cy="36000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09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3000" dirty="0"/>
              <a:t>Mariner I space probe (1962)</a:t>
            </a:r>
          </a:p>
          <a:p>
            <a:r>
              <a:rPr lang="en-US" sz="2800" dirty="0"/>
              <a:t>Mariner 1 was the first spacecraft of the </a:t>
            </a:r>
            <a:br>
              <a:rPr lang="en-US" sz="2800" dirty="0"/>
            </a:br>
            <a:r>
              <a:rPr lang="en-US" sz="2800" dirty="0"/>
              <a:t>Americans Mariner program</a:t>
            </a:r>
            <a:endParaRPr lang="bg-BG" sz="2800" dirty="0"/>
          </a:p>
          <a:p>
            <a:r>
              <a:rPr lang="en-US" sz="2800" dirty="0"/>
              <a:t>Designed to explore Venus</a:t>
            </a:r>
            <a:endParaRPr lang="bg-BG" sz="2800" dirty="0"/>
          </a:p>
          <a:p>
            <a:r>
              <a:rPr lang="en-US" sz="2800" dirty="0"/>
              <a:t>Faulty application of the guidance commands</a:t>
            </a:r>
            <a:endParaRPr lang="bg-BG" sz="2800" dirty="0"/>
          </a:p>
          <a:p>
            <a:r>
              <a:rPr lang="en-US" sz="2800" dirty="0"/>
              <a:t>Destroyed 5 minutes after launch </a:t>
            </a:r>
            <a:endParaRPr lang="bg-BG" sz="2800" dirty="0"/>
          </a:p>
          <a:p>
            <a:r>
              <a:rPr lang="en-US" sz="2800" dirty="0"/>
              <a:t>COST: $18.2 million</a:t>
            </a:r>
          </a:p>
          <a:p>
            <a:r>
              <a:rPr lang="en-US" sz="2800" dirty="0"/>
              <a:t>Reason: The overbar's resemblance</a:t>
            </a:r>
            <a:br>
              <a:rPr lang="en-US" sz="2800" dirty="0"/>
            </a:br>
            <a:r>
              <a:rPr lang="en-US" sz="2800" dirty="0"/>
              <a:t> to a hyphen  ('‾' versus '-')</a:t>
            </a:r>
            <a:endParaRPr lang="bg-BG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Crucial Software Bugs (</a:t>
            </a:r>
            <a:r>
              <a:rPr lang="bg-BG" dirty="0"/>
              <a:t>4</a:t>
            </a:r>
            <a:r>
              <a:rPr lang="en-US" dirty="0"/>
              <a:t>)</a:t>
            </a:r>
            <a:endParaRPr lang="bg-BG" dirty="0"/>
          </a:p>
        </p:txBody>
      </p:sp>
      <p:pic>
        <p:nvPicPr>
          <p:cNvPr id="5" name="Picture 4" descr="http://img2.tfd.com/pp/wikiimg.ashx?p=commons%2fthumb%2fe%2fe3%2fAtlas_Agena_with_Mariner_1.jpg%2f480px-Atlas_Agena_with_Mariner_1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6" y="1629000"/>
            <a:ext cx="3967200" cy="36000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40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000" dirty="0"/>
              <a:t>Ariane 5 Flight 501 (1996)</a:t>
            </a:r>
            <a:endParaRPr lang="bg-BG" sz="3000" dirty="0"/>
          </a:p>
          <a:p>
            <a:r>
              <a:rPr lang="en-US" sz="2800" dirty="0"/>
              <a:t>Europe’s newest unmanned satellite-launching rocket</a:t>
            </a:r>
            <a:endParaRPr lang="bg-BG" sz="2800" dirty="0"/>
          </a:p>
          <a:p>
            <a:r>
              <a:rPr lang="en-US" sz="2800" dirty="0"/>
              <a:t>Destroyed 36.7 seconds after launch</a:t>
            </a:r>
            <a:endParaRPr lang="bg-BG" sz="2800" dirty="0"/>
          </a:p>
          <a:p>
            <a:r>
              <a:rPr lang="en-US" sz="2800" dirty="0"/>
              <a:t>COST: $8 billion with carrying</a:t>
            </a:r>
            <a:br>
              <a:rPr lang="en-US" sz="2800" dirty="0"/>
            </a:br>
            <a:r>
              <a:rPr lang="en-US" sz="2800" dirty="0"/>
              <a:t>$500 million satellite</a:t>
            </a:r>
            <a:endParaRPr lang="bg-BG" sz="2800" dirty="0"/>
          </a:p>
          <a:p>
            <a:r>
              <a:rPr lang="en-US" sz="2800" dirty="0"/>
              <a:t>Reason: Software tried to cram 64-bit </a:t>
            </a:r>
            <a:br>
              <a:rPr lang="en-US" sz="2800" dirty="0"/>
            </a:br>
            <a:r>
              <a:rPr lang="en-US" sz="2800" dirty="0"/>
              <a:t>number in 16-bit space which resulted </a:t>
            </a:r>
            <a:br>
              <a:rPr lang="en-US" sz="2800" dirty="0"/>
            </a:br>
            <a:r>
              <a:rPr lang="en-US" sz="2800" dirty="0"/>
              <a:t>in overflow conditions</a:t>
            </a:r>
            <a:endParaRPr lang="bg-BG" sz="2800" dirty="0"/>
          </a:p>
          <a:p>
            <a:r>
              <a:rPr lang="en-US" sz="2800" dirty="0"/>
              <a:t>Video: </a:t>
            </a:r>
            <a:r>
              <a:rPr lang="en-US" sz="2800" dirty="0">
                <a:hlinkClick r:id="rId2"/>
              </a:rPr>
              <a:t>https://youtu.be/qnHn8W1Em6E</a:t>
            </a:r>
            <a:endParaRPr lang="bg-BG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Crucial Software Bugs (3)</a:t>
            </a:r>
            <a:endParaRPr lang="bg-BG" dirty="0"/>
          </a:p>
        </p:txBody>
      </p:sp>
      <p:pic>
        <p:nvPicPr>
          <p:cNvPr id="5" name="Picture 4" descr="Image result for 8 - Ariane 5 Flight 50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00" y="1629000"/>
            <a:ext cx="3967200" cy="36000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2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/>
              <a:t>EDS Fails Child Support (2004)</a:t>
            </a:r>
            <a:endParaRPr lang="bg-BG" sz="3000" dirty="0"/>
          </a:p>
          <a:p>
            <a:r>
              <a:rPr lang="en-US" sz="2800" dirty="0"/>
              <a:t>IT system for the UK Child Supporting Agency</a:t>
            </a:r>
            <a:endParaRPr lang="bg-BG" sz="2800" dirty="0"/>
          </a:p>
          <a:p>
            <a:r>
              <a:rPr lang="en-US" sz="2800" dirty="0"/>
              <a:t>Department for Work and Pensions restructured the entire agency</a:t>
            </a:r>
            <a:endParaRPr lang="bg-BG" sz="2800" dirty="0"/>
          </a:p>
          <a:p>
            <a:r>
              <a:rPr lang="en-US" sz="2800" dirty="0"/>
              <a:t>Incompatibility between the restructure </a:t>
            </a:r>
            <a:br>
              <a:rPr lang="en-US" sz="2800" dirty="0"/>
            </a:br>
            <a:r>
              <a:rPr lang="en-US" sz="2800" dirty="0"/>
              <a:t>and the new software - 500 bugs reported</a:t>
            </a:r>
            <a:endParaRPr lang="bg-BG" sz="2800" dirty="0"/>
          </a:p>
          <a:p>
            <a:r>
              <a:rPr lang="en-US" sz="2800" dirty="0"/>
              <a:t>Result: Overpay 1.9 million people, underpay </a:t>
            </a:r>
            <a:br>
              <a:rPr lang="en-US" sz="2800" dirty="0"/>
            </a:br>
            <a:r>
              <a:rPr lang="en-US" sz="2800" dirty="0"/>
              <a:t>another 700K, had $7 billion in uncollected </a:t>
            </a:r>
            <a:br>
              <a:rPr lang="en-US" sz="2800" dirty="0"/>
            </a:br>
            <a:r>
              <a:rPr lang="en-US" sz="2800" dirty="0"/>
              <a:t>child support payments</a:t>
            </a:r>
            <a:endParaRPr lang="bg-BG" sz="2800" dirty="0"/>
          </a:p>
          <a:p>
            <a:r>
              <a:rPr lang="en-US" sz="2800" dirty="0"/>
              <a:t>COST: $1.1 billion</a:t>
            </a:r>
            <a:endParaRPr lang="bg-BG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Crucial Software Bugs (</a:t>
            </a:r>
            <a:r>
              <a:rPr lang="bg-BG" dirty="0"/>
              <a:t>2</a:t>
            </a:r>
            <a:r>
              <a:rPr lang="en-US" dirty="0"/>
              <a:t>)</a:t>
            </a:r>
            <a:endParaRPr lang="bg-BG" dirty="0"/>
          </a:p>
        </p:txBody>
      </p:sp>
      <p:pic>
        <p:nvPicPr>
          <p:cNvPr id="5" name="Picture 4" descr="Image result for EDS Fails Child Suppor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00" y="1629000"/>
            <a:ext cx="3968778" cy="3600000"/>
          </a:xfrm>
          <a:prstGeom prst="rect">
            <a:avLst/>
          </a:prstGeom>
          <a:noFill/>
          <a:ln w="31750" cmpd="dbl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99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Soviet Gas Pipeline Explosion (1982)</a:t>
            </a:r>
            <a:endParaRPr lang="bg-BG" sz="3000" dirty="0"/>
          </a:p>
          <a:p>
            <a:r>
              <a:rPr lang="en-US" sz="2800" dirty="0"/>
              <a:t>CIA discovered that Soviet Union was</a:t>
            </a:r>
            <a:br>
              <a:rPr lang="en-US" sz="2800" dirty="0"/>
            </a:br>
            <a:r>
              <a:rPr lang="en-US" sz="2800" dirty="0"/>
              <a:t>trying to steal sensitive US technology</a:t>
            </a:r>
            <a:br>
              <a:rPr lang="en-US" sz="2800" dirty="0"/>
            </a:br>
            <a:r>
              <a:rPr lang="en-US" sz="2800" dirty="0"/>
              <a:t>for its operations of their trans-Siberian pipeline</a:t>
            </a:r>
            <a:endParaRPr lang="bg-BG" sz="2800" dirty="0"/>
          </a:p>
          <a:p>
            <a:r>
              <a:rPr lang="en-US" sz="2800" dirty="0"/>
              <a:t>CIA introduced bug into the Canadian built system (expected to pass Soviet inspection </a:t>
            </a:r>
            <a:br>
              <a:rPr lang="en-US" sz="2800" dirty="0"/>
            </a:br>
            <a:r>
              <a:rPr lang="en-US" sz="2800" dirty="0"/>
              <a:t>but fail when in operation)</a:t>
            </a:r>
            <a:endParaRPr lang="bg-BG" sz="2800" dirty="0"/>
          </a:p>
          <a:p>
            <a:r>
              <a:rPr lang="en-US" sz="2800" dirty="0"/>
              <a:t>Result: The largest non-nuclear </a:t>
            </a:r>
            <a:br>
              <a:rPr lang="en-US" sz="2800" dirty="0"/>
            </a:br>
            <a:r>
              <a:rPr lang="en-US" sz="2800" dirty="0"/>
              <a:t>explosion in the planet’s history</a:t>
            </a:r>
            <a:endParaRPr lang="bg-BG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Crucial Software Bugs (</a:t>
            </a:r>
            <a:r>
              <a:rPr lang="bg-BG" dirty="0"/>
              <a:t>1</a:t>
            </a:r>
            <a:r>
              <a:rPr lang="en-US" dirty="0"/>
              <a:t>)</a:t>
            </a:r>
            <a:endParaRPr lang="bg-BG" dirty="0"/>
          </a:p>
        </p:txBody>
      </p:sp>
      <p:pic>
        <p:nvPicPr>
          <p:cNvPr id="5" name="Picture 4" descr="Image result for Soviet Gas Pipeline Explosio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00" y="1629000"/>
            <a:ext cx="3967200" cy="36000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237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Seven Testing Principles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606" y="1224000"/>
            <a:ext cx="2880788" cy="288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9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</a:t>
            </a:fld>
            <a:endParaRPr lang="en-US">
              <a:sym typeface="Calibri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ym typeface="Calibri"/>
              </a:rPr>
              <a:t>What is Testing?</a:t>
            </a:r>
            <a:endParaRPr lang="en-US" dirty="0"/>
          </a:p>
          <a:p>
            <a:r>
              <a:rPr lang="en-US" dirty="0">
                <a:sym typeface="Calibri"/>
              </a:rPr>
              <a:t>Importance of Software Testing</a:t>
            </a:r>
            <a:endParaRPr lang="en-US" dirty="0"/>
          </a:p>
          <a:p>
            <a:r>
              <a:rPr lang="en-US" dirty="0">
                <a:sym typeface="Calibri"/>
              </a:rPr>
              <a:t>Seven Testing Principles</a:t>
            </a:r>
          </a:p>
          <a:p>
            <a:r>
              <a:rPr lang="en-US" dirty="0">
                <a:sym typeface="Calibri"/>
              </a:rPr>
              <a:t>Test Process</a:t>
            </a:r>
          </a:p>
          <a:p>
            <a:r>
              <a:rPr lang="en-US" dirty="0">
                <a:sym typeface="Calibri"/>
              </a:rPr>
              <a:t>Psychology of Testing</a:t>
            </a:r>
          </a:p>
          <a:p>
            <a:r>
              <a:rPr lang="en-US" dirty="0">
                <a:sym typeface="Calibri"/>
              </a:rPr>
              <a:t>Software Development and Testing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Table of Contents</a:t>
            </a:r>
            <a:endParaRPr lang="en-US" dirty="0"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704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20</a:t>
            </a:fld>
            <a:endParaRPr lang="en-US">
              <a:sym typeface="Calibri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096000" y="1195931"/>
            <a:ext cx="5905597" cy="4957073"/>
          </a:xfrm>
        </p:spPr>
        <p:txBody>
          <a:bodyPr/>
          <a:lstStyle/>
          <a:p>
            <a:pPr lvl="1">
              <a:buClr>
                <a:schemeClr val="tx1"/>
              </a:buClr>
            </a:pPr>
            <a:r>
              <a:rPr lang="en-US" sz="3000" dirty="0"/>
              <a:t>Testing can show that </a:t>
            </a:r>
            <a:r>
              <a:rPr lang="en-US" sz="3000" b="1" dirty="0">
                <a:solidFill>
                  <a:schemeClr val="bg1"/>
                </a:solidFill>
              </a:rPr>
              <a:t>defects</a:t>
            </a:r>
            <a:r>
              <a:rPr lang="en-US" sz="3000" dirty="0"/>
              <a:t> are </a:t>
            </a:r>
            <a:r>
              <a:rPr lang="en-US" sz="3000" b="1" dirty="0">
                <a:solidFill>
                  <a:schemeClr val="bg1"/>
                </a:solidFill>
              </a:rPr>
              <a:t>present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Cannot prove that there are </a:t>
            </a:r>
            <a:r>
              <a:rPr lang="en-US" sz="3000" b="1" dirty="0">
                <a:solidFill>
                  <a:schemeClr val="bg1"/>
                </a:solidFill>
              </a:rPr>
              <a:t>no defects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Appropriate testing </a:t>
            </a:r>
            <a:r>
              <a:rPr lang="en-US" sz="3000" b="1" dirty="0">
                <a:solidFill>
                  <a:schemeClr val="bg1"/>
                </a:solidFill>
              </a:rPr>
              <a:t>reduces</a:t>
            </a:r>
            <a:r>
              <a:rPr lang="en-US" sz="3000" dirty="0"/>
              <a:t> the </a:t>
            </a:r>
            <a:r>
              <a:rPr lang="en-US" sz="3000" b="1" dirty="0">
                <a:solidFill>
                  <a:schemeClr val="bg1"/>
                </a:solidFill>
              </a:rPr>
              <a:t>probability</a:t>
            </a:r>
            <a:r>
              <a:rPr lang="en-US" sz="3000" dirty="0"/>
              <a:t> for defects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>
          <a:xfrm>
            <a:off x="0" y="1195931"/>
            <a:ext cx="6906000" cy="4957073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3600" b="1" dirty="0">
                <a:solidFill>
                  <a:schemeClr val="bg1"/>
                </a:solidFill>
              </a:rPr>
              <a:t>  "Testing shows presence of  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           defects, not their absence"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(1)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416000" y="3194227"/>
            <a:ext cx="2655000" cy="2664773"/>
            <a:chOff x="1911000" y="2978499"/>
            <a:chExt cx="1879487" cy="192191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99B7124C-620C-4690-B7C2-05CD68110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911000" y="2978499"/>
              <a:ext cx="1879487" cy="1883166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1000" y="3694230"/>
              <a:ext cx="1206186" cy="12061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673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21</a:t>
            </a:fld>
            <a:endParaRPr lang="en-US">
              <a:sym typeface="Calibri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096000" y="1195931"/>
            <a:ext cx="5905597" cy="4957073"/>
          </a:xfrm>
        </p:spPr>
        <p:txBody>
          <a:bodyPr/>
          <a:lstStyle/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All combinations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en-US" sz="3000" dirty="0"/>
              <a:t>of inputs and preconditions are usually almost </a:t>
            </a:r>
            <a:r>
              <a:rPr lang="en-US" sz="3000" b="1" dirty="0">
                <a:solidFill>
                  <a:schemeClr val="bg1"/>
                </a:solidFill>
              </a:rPr>
              <a:t>infinite</a:t>
            </a:r>
            <a:r>
              <a:rPr lang="en-US" sz="3000" dirty="0"/>
              <a:t> number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Testing everything is </a:t>
            </a:r>
            <a:r>
              <a:rPr lang="en-US" sz="3000" b="1" dirty="0">
                <a:solidFill>
                  <a:schemeClr val="bg1"/>
                </a:solidFill>
              </a:rPr>
              <a:t>not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en-US" sz="3000" b="1" dirty="0">
                <a:solidFill>
                  <a:schemeClr val="bg1"/>
                </a:solidFill>
              </a:rPr>
              <a:t>feasible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Risk analysis and priorities </a:t>
            </a:r>
            <a:br>
              <a:rPr lang="en-US" sz="3000" dirty="0"/>
            </a:br>
            <a:r>
              <a:rPr lang="en-US" sz="3000" dirty="0"/>
              <a:t>should be used to focus </a:t>
            </a:r>
            <a:r>
              <a:rPr lang="bg-BG" sz="3000" dirty="0"/>
              <a:t/>
            </a:r>
            <a:br>
              <a:rPr lang="bg-BG" sz="3000" dirty="0"/>
            </a:br>
            <a:r>
              <a:rPr lang="en-US" sz="3000" dirty="0"/>
              <a:t>testing efforts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endParaRPr lang="bg-BG" dirty="0"/>
          </a:p>
          <a:p>
            <a:pPr marL="0" indent="0">
              <a:buClr>
                <a:schemeClr val="tx1"/>
              </a:buClr>
              <a:buNone/>
            </a:pP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(2)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545701" y="3529489"/>
            <a:ext cx="2835000" cy="2149511"/>
            <a:chOff x="1865999" y="3687967"/>
            <a:chExt cx="2491689" cy="189323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5999" y="3687967"/>
              <a:ext cx="2491689" cy="132143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598547" y="3830003"/>
              <a:ext cx="1751198" cy="1751198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-339000" y="1913671"/>
            <a:ext cx="607500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 "Exhaustive testing is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  impossible"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591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22</a:t>
            </a:fld>
            <a:endParaRPr lang="en-US"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096000" y="1195931"/>
            <a:ext cx="5905597" cy="4957073"/>
          </a:xfrm>
        </p:spPr>
        <p:txBody>
          <a:bodyPr/>
          <a:lstStyle/>
          <a:p>
            <a:pPr lvl="1"/>
            <a:r>
              <a:rPr lang="en-US" sz="3000" dirty="0"/>
              <a:t>Testing activities shall be started as </a:t>
            </a:r>
            <a:r>
              <a:rPr lang="en-US" sz="3000" b="1" dirty="0">
                <a:solidFill>
                  <a:schemeClr val="bg1"/>
                </a:solidFill>
              </a:rPr>
              <a:t>early as possible </a:t>
            </a:r>
          </a:p>
          <a:p>
            <a:pPr lvl="2"/>
            <a:r>
              <a:rPr lang="en-US" sz="2800" dirty="0"/>
              <a:t>And shall be focused on defined objectives</a:t>
            </a:r>
          </a:p>
          <a:p>
            <a:pPr lvl="1"/>
            <a:r>
              <a:rPr lang="en-US" sz="3000" dirty="0"/>
              <a:t>The </a:t>
            </a:r>
            <a:r>
              <a:rPr lang="en-US" sz="3000" b="1" dirty="0">
                <a:solidFill>
                  <a:schemeClr val="bg1"/>
                </a:solidFill>
              </a:rPr>
              <a:t>later</a:t>
            </a:r>
            <a:r>
              <a:rPr lang="en-US" sz="3000" dirty="0"/>
              <a:t> a bug is found – </a:t>
            </a:r>
            <a:r>
              <a:rPr lang="bg-BG" sz="3000" dirty="0"/>
              <a:t/>
            </a:r>
            <a:br>
              <a:rPr lang="bg-BG" sz="3000" dirty="0"/>
            </a:br>
            <a:r>
              <a:rPr lang="en-US" sz="3000" dirty="0"/>
              <a:t>the </a:t>
            </a:r>
            <a:r>
              <a:rPr lang="en-US" sz="3000" b="1" dirty="0">
                <a:solidFill>
                  <a:schemeClr val="bg1"/>
                </a:solidFill>
              </a:rPr>
              <a:t>more</a:t>
            </a:r>
            <a:r>
              <a:rPr lang="en-US" sz="3000" dirty="0"/>
              <a:t> it </a:t>
            </a:r>
            <a:r>
              <a:rPr lang="en-US" sz="3000" b="1" dirty="0">
                <a:solidFill>
                  <a:schemeClr val="bg1"/>
                </a:solidFill>
              </a:rPr>
              <a:t>costs</a:t>
            </a:r>
            <a:r>
              <a:rPr lang="en-US" sz="3000" dirty="0"/>
              <a:t>!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bg-BG" dirty="0"/>
          </a:p>
          <a:p>
            <a:pPr marL="0" indent="0">
              <a:buNone/>
            </a:pPr>
            <a:r>
              <a:rPr lang="bg-BG" sz="3600" b="1" dirty="0">
                <a:solidFill>
                  <a:schemeClr val="bg1"/>
                </a:solidFill>
              </a:rPr>
              <a:t>     "</a:t>
            </a:r>
            <a:r>
              <a:rPr lang="en-US" sz="3600" b="1" dirty="0">
                <a:solidFill>
                  <a:schemeClr val="bg1"/>
                </a:solidFill>
              </a:rPr>
              <a:t>Early testing saves time </a:t>
            </a:r>
            <a:r>
              <a:rPr lang="bg-BG" sz="3600" b="1" dirty="0">
                <a:solidFill>
                  <a:schemeClr val="bg1"/>
                </a:solidFill>
              </a:rPr>
              <a:t>            </a:t>
            </a:r>
            <a:br>
              <a:rPr lang="bg-BG" sz="3600" b="1" dirty="0">
                <a:solidFill>
                  <a:schemeClr val="bg1"/>
                </a:solidFill>
              </a:rPr>
            </a:br>
            <a:r>
              <a:rPr lang="bg-BG" sz="3600" b="1" dirty="0">
                <a:solidFill>
                  <a:schemeClr val="bg1"/>
                </a:solidFill>
              </a:rPr>
              <a:t>                </a:t>
            </a:r>
            <a:r>
              <a:rPr lang="en-US" sz="3600" b="1" dirty="0">
                <a:solidFill>
                  <a:schemeClr val="bg1"/>
                </a:solidFill>
              </a:rPr>
              <a:t>and money</a:t>
            </a:r>
            <a:r>
              <a:rPr lang="bg-BG" sz="3600" b="1" dirty="0">
                <a:solidFill>
                  <a:schemeClr val="bg1"/>
                </a:solidFill>
              </a:rPr>
              <a:t>"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(3)</a:t>
            </a:r>
            <a:endParaRPr lang="en-US" dirty="0"/>
          </a:p>
        </p:txBody>
      </p:sp>
      <p:pic>
        <p:nvPicPr>
          <p:cNvPr id="10" name="Picture 9" descr="Software Testi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6000" y="3249000"/>
            <a:ext cx="4173669" cy="2461813"/>
          </a:xfrm>
          <a:prstGeom prst="roundRect">
            <a:avLst>
              <a:gd name="adj" fmla="val 4851"/>
            </a:avLst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88111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23</a:t>
            </a:fld>
            <a:endParaRPr lang="en-US"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141000" y="1195931"/>
            <a:ext cx="5860597" cy="4957073"/>
          </a:xfrm>
        </p:spPr>
        <p:txBody>
          <a:bodyPr>
            <a:normAutofit/>
          </a:bodyPr>
          <a:lstStyle/>
          <a:p>
            <a:pPr lvl="1"/>
            <a:r>
              <a:rPr lang="en-US" sz="3000" dirty="0"/>
              <a:t>Testing </a:t>
            </a:r>
            <a:r>
              <a:rPr lang="en-US" sz="3000" b="1" dirty="0">
                <a:solidFill>
                  <a:schemeClr val="bg1"/>
                </a:solidFill>
              </a:rPr>
              <a:t>effort</a:t>
            </a:r>
            <a:r>
              <a:rPr lang="en-US" sz="3000" dirty="0"/>
              <a:t> shall be focused </a:t>
            </a:r>
            <a:r>
              <a:rPr lang="en-US" sz="3000" b="1" dirty="0">
                <a:solidFill>
                  <a:schemeClr val="bg1"/>
                </a:solidFill>
              </a:rPr>
              <a:t>proportionally</a:t>
            </a:r>
            <a:endParaRPr lang="en-US" sz="3000" b="1" dirty="0"/>
          </a:p>
          <a:p>
            <a:pPr lvl="2"/>
            <a:r>
              <a:rPr lang="en-US" sz="2800" dirty="0"/>
              <a:t>To the expected and later observed defect density of modules</a:t>
            </a:r>
          </a:p>
          <a:p>
            <a:pPr lvl="1"/>
            <a:r>
              <a:rPr lang="en-US" sz="3000" dirty="0"/>
              <a:t>A </a:t>
            </a:r>
            <a:r>
              <a:rPr lang="en-US" sz="3000" b="1" dirty="0">
                <a:solidFill>
                  <a:schemeClr val="bg1"/>
                </a:solidFill>
              </a:rPr>
              <a:t>small</a:t>
            </a:r>
            <a:r>
              <a:rPr lang="en-US" sz="3000" dirty="0"/>
              <a:t> number of modules usually </a:t>
            </a:r>
            <a:r>
              <a:rPr lang="en-US" sz="3000" b="1" dirty="0">
                <a:solidFill>
                  <a:schemeClr val="bg1"/>
                </a:solidFill>
              </a:rPr>
              <a:t>contains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most</a:t>
            </a:r>
            <a:r>
              <a:rPr lang="en-US" sz="3000" dirty="0"/>
              <a:t> of the </a:t>
            </a:r>
            <a:r>
              <a:rPr lang="en-US" sz="3000" b="1" dirty="0">
                <a:solidFill>
                  <a:schemeClr val="bg1"/>
                </a:solidFill>
              </a:rPr>
              <a:t>defects</a:t>
            </a:r>
            <a:r>
              <a:rPr lang="en-US" sz="3000" dirty="0"/>
              <a:t> discovered</a:t>
            </a:r>
          </a:p>
          <a:p>
            <a:endParaRPr lang="bg-BG" dirty="0"/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>
          <a:xfrm>
            <a:off x="190402" y="1195931"/>
            <a:ext cx="5680598" cy="4957073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</a:rPr>
              <a:t>    "Defects cluster together"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(4)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469051" y="2709000"/>
            <a:ext cx="2988300" cy="2988300"/>
            <a:chOff x="1369389" y="2815420"/>
            <a:chExt cx="2988300" cy="29883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389" y="2815420"/>
              <a:ext cx="2988300" cy="29883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99B7124C-620C-4690-B7C2-05CD68110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736633" y="3864324"/>
              <a:ext cx="518257" cy="50967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99B7124C-620C-4690-B7C2-05CD68110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094198" y="3392999"/>
              <a:ext cx="565692" cy="55632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99B7124C-620C-4690-B7C2-05CD68110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247510" y="3898262"/>
              <a:ext cx="409920" cy="4031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898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24</a:t>
            </a:fld>
            <a:endParaRPr lang="en-US"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096000" y="1195931"/>
            <a:ext cx="5905597" cy="49570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/>
              <a:t>Same tests </a:t>
            </a:r>
            <a:r>
              <a:rPr lang="en-US" sz="3000" b="1" dirty="0">
                <a:solidFill>
                  <a:schemeClr val="bg1"/>
                </a:solidFill>
              </a:rPr>
              <a:t>repeated</a:t>
            </a:r>
            <a:r>
              <a:rPr lang="en-US" sz="3000" dirty="0"/>
              <a:t> over and over again tend to </a:t>
            </a:r>
            <a:r>
              <a:rPr lang="en-US" sz="3000" b="1" dirty="0">
                <a:solidFill>
                  <a:schemeClr val="bg1"/>
                </a:solidFill>
              </a:rPr>
              <a:t>lose</a:t>
            </a:r>
            <a:r>
              <a:rPr lang="en-US" sz="3000" dirty="0"/>
              <a:t> </a:t>
            </a:r>
            <a:br>
              <a:rPr lang="en-US" sz="3000" dirty="0"/>
            </a:br>
            <a:r>
              <a:rPr lang="en-US" sz="3000" dirty="0"/>
              <a:t>their </a:t>
            </a:r>
            <a:r>
              <a:rPr lang="en-US" sz="3000" b="1" dirty="0">
                <a:solidFill>
                  <a:schemeClr val="bg1"/>
                </a:solidFill>
              </a:rPr>
              <a:t>effectiveness</a:t>
            </a:r>
          </a:p>
          <a:p>
            <a:pPr lvl="1">
              <a:buClr>
                <a:schemeClr val="tx1"/>
              </a:buClr>
            </a:pPr>
            <a:r>
              <a:rPr lang="en-US" sz="2800" b="1" dirty="0">
                <a:solidFill>
                  <a:schemeClr val="bg1"/>
                </a:solidFill>
              </a:rPr>
              <a:t>Previously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undetected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/>
              <a:t>defects remain </a:t>
            </a:r>
            <a:r>
              <a:rPr lang="en-US" sz="2800" b="1" dirty="0">
                <a:solidFill>
                  <a:schemeClr val="bg1"/>
                </a:solidFill>
              </a:rPr>
              <a:t>undiscovered</a:t>
            </a:r>
          </a:p>
          <a:p>
            <a:pPr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New</a:t>
            </a:r>
            <a:r>
              <a:rPr lang="en-US" sz="3000" dirty="0"/>
              <a:t> and </a:t>
            </a:r>
            <a:r>
              <a:rPr lang="en-US" sz="3000" b="1" dirty="0">
                <a:solidFill>
                  <a:schemeClr val="bg1"/>
                </a:solidFill>
              </a:rPr>
              <a:t>modified</a:t>
            </a:r>
            <a:r>
              <a:rPr lang="en-US" sz="3000" dirty="0"/>
              <a:t> test cases </a:t>
            </a:r>
            <a:br>
              <a:rPr lang="en-US" sz="3000" dirty="0"/>
            </a:br>
            <a:r>
              <a:rPr lang="en-US" sz="3000" dirty="0"/>
              <a:t>should be developed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</a:rPr>
              <a:t>   "Beware of the pesticide   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                 paradox"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(5)</a:t>
            </a:r>
            <a:endParaRPr lang="en-US" dirty="0"/>
          </a:p>
        </p:txBody>
      </p:sp>
      <p:pic>
        <p:nvPicPr>
          <p:cNvPr id="10" name="Picture 3" descr="C:\Users\ogeorgiev\Desktop\spraying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3773" y="3356713"/>
            <a:ext cx="2978856" cy="235329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66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25</a:t>
            </a:fld>
            <a:endParaRPr lang="en-US"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186000" y="1195931"/>
            <a:ext cx="5815597" cy="4957073"/>
          </a:xfrm>
        </p:spPr>
        <p:txBody>
          <a:bodyPr/>
          <a:lstStyle/>
          <a:p>
            <a:pPr lvl="1"/>
            <a:r>
              <a:rPr lang="en-US" sz="3000" dirty="0"/>
              <a:t>Testing is done </a:t>
            </a:r>
            <a:r>
              <a:rPr lang="en-US" sz="3000" b="1" dirty="0">
                <a:solidFill>
                  <a:schemeClr val="bg1"/>
                </a:solidFill>
              </a:rPr>
              <a:t>differently</a:t>
            </a:r>
            <a:r>
              <a:rPr lang="en-US" sz="3000" dirty="0"/>
              <a:t> in different contexts </a:t>
            </a:r>
          </a:p>
          <a:p>
            <a:pPr lvl="1"/>
            <a:r>
              <a:rPr lang="en-US" sz="3000" dirty="0"/>
              <a:t>Safety-critical software is tested differently from </a:t>
            </a:r>
            <a:br>
              <a:rPr lang="en-US" sz="3000" dirty="0"/>
            </a:br>
            <a:r>
              <a:rPr lang="en-US" sz="3000" dirty="0"/>
              <a:t>an e-commerce site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>
          <a:xfrm>
            <a:off x="190402" y="1195931"/>
            <a:ext cx="5725598" cy="4957073"/>
          </a:xfrm>
        </p:spPr>
        <p:txBody>
          <a:bodyPr/>
          <a:lstStyle/>
          <a:p>
            <a:endParaRPr lang="bg-BG" dirty="0"/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"Testing is context dependent"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(6)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41000" y="2257278"/>
            <a:ext cx="3895726" cy="3895726"/>
            <a:chOff x="921000" y="2197838"/>
            <a:chExt cx="3895726" cy="389572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000" y="2197838"/>
              <a:ext cx="3895726" cy="3895726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6000" y="4239000"/>
              <a:ext cx="1196437" cy="11964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100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26</a:t>
            </a:fld>
            <a:endParaRPr lang="en-US"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231000" y="1195931"/>
            <a:ext cx="5770597" cy="4957073"/>
          </a:xfrm>
        </p:spPr>
        <p:txBody>
          <a:bodyPr/>
          <a:lstStyle/>
          <a:p>
            <a:pPr lvl="1"/>
            <a:r>
              <a:rPr lang="en-US" sz="3000" dirty="0"/>
              <a:t>Finding and fixing defects itself does not help in these cases:</a:t>
            </a:r>
          </a:p>
          <a:p>
            <a:pPr lvl="2"/>
            <a:r>
              <a:rPr lang="en-US" sz="2800" dirty="0"/>
              <a:t>The system built is </a:t>
            </a:r>
            <a:r>
              <a:rPr lang="en-US" sz="2800" b="1" dirty="0">
                <a:solidFill>
                  <a:schemeClr val="bg1"/>
                </a:solidFill>
              </a:rPr>
              <a:t>unusable</a:t>
            </a:r>
          </a:p>
          <a:p>
            <a:pPr lvl="2"/>
            <a:r>
              <a:rPr lang="en-US" sz="2800" dirty="0"/>
              <a:t>Does not fulfill the users’ </a:t>
            </a:r>
            <a:r>
              <a:rPr lang="en-US" sz="2800" b="1" dirty="0">
                <a:solidFill>
                  <a:schemeClr val="bg1"/>
                </a:solidFill>
              </a:rPr>
              <a:t>needs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chemeClr val="bg1"/>
                </a:solidFill>
              </a:rPr>
              <a:t>expectations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>
          <a:xfrm>
            <a:off x="190402" y="1195931"/>
            <a:ext cx="6040598" cy="49570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</a:rPr>
              <a:t>"Absence of errors is a fallacy"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Seven Testing Principles (7)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416000" y="2889000"/>
            <a:ext cx="2705101" cy="2467930"/>
            <a:chOff x="1821000" y="3196518"/>
            <a:chExt cx="2295001" cy="225700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99B7124C-620C-4690-B7C2-05CD68110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821000" y="3196518"/>
              <a:ext cx="2295001" cy="225700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1000" y="3609000"/>
              <a:ext cx="1575000" cy="16606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209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Test Activities and Tasks</a:t>
            </a:r>
            <a:endParaRPr lang="bg-BG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Test Process</a:t>
            </a:r>
            <a:endParaRPr lang="bg-B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000" y="1134000"/>
            <a:ext cx="3195000" cy="31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Process</a:t>
            </a:r>
            <a:endParaRPr lang="bg-BG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2406000" y="1674000"/>
            <a:ext cx="9270000" cy="218787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 defTabSz="1218804" latinLnBrk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lang="en-US" sz="2399" b="1" noProof="1" smtClean="0">
                <a:solidFill>
                  <a:srgbClr val="000000"/>
                </a:solidFill>
                <a:effectLst/>
                <a:latin typeface="Consolas" pitchFamily="49" charset="0"/>
                <a:cs typeface="Consolas" pitchFamily="49" charset="0"/>
              </a:defRPr>
            </a:lvl1pPr>
            <a:lvl2pPr marL="990278" indent="-380876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9"/>
            </a:lvl2pPr>
            <a:lvl3pPr marL="1523505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9"/>
            </a:lvl3pPr>
            <a:lvl4pPr marL="2132907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9"/>
            </a:lvl4pPr>
            <a:lvl5pPr marL="2742308" indent="-304701" defTabSz="1218804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9"/>
            </a:lvl5pPr>
            <a:lvl6pPr marL="3351710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6pPr>
            <a:lvl7pPr marL="3961112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7pPr>
            <a:lvl8pPr marL="4570514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8pPr>
            <a:lvl9pPr marL="5179916" indent="-304701" defTabSz="1218804" latinLnBrk="1">
              <a:spcBef>
                <a:spcPct val="20000"/>
              </a:spcBef>
              <a:buFont typeface="Arial" pitchFamily="34" charset="0"/>
              <a:buChar char="•"/>
              <a:defRPr sz="2666"/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Test </a:t>
            </a:r>
            <a:r>
              <a:rPr lang="en-US" sz="3200" dirty="0">
                <a:solidFill>
                  <a:schemeClr val="bg1"/>
                </a:solidFill>
              </a:rPr>
              <a:t>process</a:t>
            </a:r>
            <a:r>
              <a:rPr lang="en-US" sz="3200" dirty="0">
                <a:solidFill>
                  <a:schemeClr val="tx1"/>
                </a:solidFill>
              </a:rPr>
              <a:t> is a </a:t>
            </a:r>
            <a:r>
              <a:rPr lang="en-US" sz="3200" dirty="0">
                <a:solidFill>
                  <a:schemeClr val="bg1"/>
                </a:solidFill>
              </a:rPr>
              <a:t>set of test activities </a:t>
            </a:r>
            <a:r>
              <a:rPr lang="en-US" sz="3200" dirty="0">
                <a:solidFill>
                  <a:schemeClr val="tx1"/>
                </a:solidFill>
              </a:rPr>
              <a:t>which </a:t>
            </a:r>
            <a:r>
              <a:rPr lang="en-US" sz="3200" dirty="0">
                <a:solidFill>
                  <a:schemeClr val="bg1"/>
                </a:solidFill>
              </a:rPr>
              <a:t>depend</a:t>
            </a:r>
            <a:r>
              <a:rPr lang="en-US" sz="3200" dirty="0">
                <a:solidFill>
                  <a:schemeClr val="tx1"/>
                </a:solidFill>
              </a:rPr>
              <a:t> on many factors and the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main factor is the organization's </a:t>
            </a:r>
            <a:r>
              <a:rPr lang="en-US" sz="3200" dirty="0">
                <a:solidFill>
                  <a:schemeClr val="bg1"/>
                </a:solidFill>
              </a:rPr>
              <a:t>test 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strategy</a:t>
            </a:r>
            <a:endParaRPr lang="en-US" sz="3200" i="1" dirty="0">
              <a:solidFill>
                <a:schemeClr val="bg1"/>
              </a:solidFill>
              <a:sym typeface="Wingdings" pitchFamily="2" charset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3249000"/>
            <a:ext cx="2025000" cy="2025000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/>
          <a:lstStyle/>
          <a:p>
            <a:r>
              <a:rPr lang="en-US" sz="1000" dirty="0"/>
              <a:t>27</a:t>
            </a:r>
            <a:endParaRPr lang="en-US" sz="1000" noProof="0" dirty="0"/>
          </a:p>
        </p:txBody>
      </p:sp>
    </p:spTree>
    <p:extLst>
      <p:ext uri="{BB962C8B-B14F-4D97-AF65-F5344CB8AC3E}">
        <p14:creationId xmlns:p14="http://schemas.microsoft.com/office/powerpoint/2010/main" val="190628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The main groups of activities which are a part of the process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Activities and Tasks</a:t>
            </a:r>
            <a:endParaRPr lang="bg-BG" dirty="0"/>
          </a:p>
        </p:txBody>
      </p:sp>
      <p:cxnSp>
        <p:nvCxnSpPr>
          <p:cNvPr id="39" name="Straight Arrow Connector 60"/>
          <p:cNvCxnSpPr>
            <a:stCxn id="29" idx="1"/>
            <a:endCxn id="20" idx="1"/>
          </p:cNvCxnSpPr>
          <p:nvPr/>
        </p:nvCxnSpPr>
        <p:spPr>
          <a:xfrm rot="10800000">
            <a:off x="2949450" y="3501675"/>
            <a:ext cx="12700" cy="2083626"/>
          </a:xfrm>
          <a:prstGeom prst="bentConnector3">
            <a:avLst>
              <a:gd name="adj1" fmla="val 1800000"/>
            </a:avLst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949450" y="1944000"/>
            <a:ext cx="6300000" cy="4507042"/>
            <a:chOff x="4791001" y="1396958"/>
            <a:chExt cx="6480720" cy="5182042"/>
          </a:xfrm>
        </p:grpSpPr>
        <p:grpSp>
          <p:nvGrpSpPr>
            <p:cNvPr id="13" name="Group 12"/>
            <p:cNvGrpSpPr/>
            <p:nvPr/>
          </p:nvGrpSpPr>
          <p:grpSpPr>
            <a:xfrm>
              <a:off x="6953061" y="1396958"/>
              <a:ext cx="2138032" cy="49363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14" name="Rounded Rectangle 5"/>
              <p:cNvSpPr/>
              <p:nvPr/>
            </p:nvSpPr>
            <p:spPr>
              <a:xfrm>
                <a:off x="85289" y="4130990"/>
                <a:ext cx="2162490" cy="1040180"/>
              </a:xfrm>
              <a:prstGeom prst="ellipse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5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ellipse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Begin</a:t>
                </a:r>
                <a:endParaRPr lang="en-US" sz="28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791001" y="2179886"/>
              <a:ext cx="6462151" cy="42494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17" name="Rounded Rectangle 16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18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Test</a:t>
                </a:r>
                <a:r>
                  <a:rPr lang="en-US" sz="2800" b="1" dirty="0">
                    <a:solidFill>
                      <a:srgbClr val="FFFFFF"/>
                    </a:solidFill>
                  </a:rPr>
                  <a:t> </a:t>
                </a:r>
                <a:r>
                  <a:rPr lang="en-US" sz="2400" b="1" dirty="0">
                    <a:solidFill>
                      <a:srgbClr val="FFFFFF"/>
                    </a:solidFill>
                  </a:rPr>
                  <a:t>Planning</a:t>
                </a: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4791001" y="2975447"/>
              <a:ext cx="6462151" cy="42494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0" name="Rounded Rectangle 19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1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Test</a:t>
                </a:r>
                <a:r>
                  <a:rPr lang="en-US" sz="2800" b="1" dirty="0">
                    <a:solidFill>
                      <a:srgbClr val="FFFFFF"/>
                    </a:solidFill>
                  </a:rPr>
                  <a:t> </a:t>
                </a:r>
                <a:r>
                  <a:rPr lang="en-US" sz="2400" b="1" dirty="0">
                    <a:solidFill>
                      <a:srgbClr val="FFFFFF"/>
                    </a:solidFill>
                  </a:rPr>
                  <a:t>Analysis</a:t>
                </a:r>
                <a:r>
                  <a:rPr lang="en-US" sz="2800" b="1" dirty="0">
                    <a:solidFill>
                      <a:srgbClr val="FFFFFF"/>
                    </a:solidFill>
                  </a:rPr>
                  <a:t> </a:t>
                </a:r>
                <a:r>
                  <a:rPr lang="en-US" sz="2400" b="1" dirty="0">
                    <a:solidFill>
                      <a:srgbClr val="FFFFFF"/>
                    </a:solidFill>
                  </a:rPr>
                  <a:t>and</a:t>
                </a:r>
                <a:r>
                  <a:rPr lang="en-US" sz="2800" b="1" dirty="0">
                    <a:solidFill>
                      <a:srgbClr val="FFFFFF"/>
                    </a:solidFill>
                  </a:rPr>
                  <a:t> </a:t>
                </a:r>
                <a:r>
                  <a:rPr lang="en-US" sz="2400" b="1" dirty="0">
                    <a:solidFill>
                      <a:srgbClr val="FFFFFF"/>
                    </a:solidFill>
                  </a:rPr>
                  <a:t>Design</a:t>
                </a: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4791001" y="3771008"/>
              <a:ext cx="6462151" cy="42494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3" name="Rounded Rectangle 22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4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Test Implementation and Execution</a:t>
                </a: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791001" y="4575568"/>
              <a:ext cx="6462151" cy="42494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6" name="Rounded Rectangle 25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27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Exit Criteria and Reporting</a:t>
                </a: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4791001" y="5371129"/>
              <a:ext cx="6462151" cy="42494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29" name="Rounded Rectangle 28"/>
              <p:cNvSpPr/>
              <p:nvPr/>
            </p:nvSpPr>
            <p:spPr>
              <a:xfrm>
                <a:off x="85289" y="4130990"/>
                <a:ext cx="2162490" cy="1040180"/>
              </a:xfrm>
              <a:prstGeom prst="roundRect">
                <a:avLst>
                  <a:gd name="adj" fmla="val 10000"/>
                </a:avLst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30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rect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Test Closure Activities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953061" y="6085367"/>
              <a:ext cx="2138032" cy="493633"/>
              <a:chOff x="85289" y="4130990"/>
              <a:chExt cx="2162490" cy="1040180"/>
            </a:xfrm>
            <a:scene3d>
              <a:camera prst="orthographicFront"/>
              <a:lightRig rig="threePt" dir="t"/>
            </a:scene3d>
          </p:grpSpPr>
          <p:sp>
            <p:nvSpPr>
              <p:cNvPr id="32" name="Rounded Rectangle 5"/>
              <p:cNvSpPr/>
              <p:nvPr/>
            </p:nvSpPr>
            <p:spPr>
              <a:xfrm>
                <a:off x="85289" y="4130990"/>
                <a:ext cx="2162490" cy="1040180"/>
              </a:xfrm>
              <a:prstGeom prst="ellipse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33" name="Rounded Rectangle 4"/>
              <p:cNvSpPr/>
              <p:nvPr/>
            </p:nvSpPr>
            <p:spPr>
              <a:xfrm>
                <a:off x="115755" y="4161456"/>
                <a:ext cx="2101558" cy="979248"/>
              </a:xfrm>
              <a:prstGeom prst="ellipse">
                <a:avLst/>
              </a:prstGeom>
              <a:solidFill>
                <a:schemeClr val="dk2">
                  <a:alpha val="80000"/>
                </a:schemeClr>
              </a:solidFill>
              <a:ln w="19050"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FFFF"/>
                    </a:solidFill>
                  </a:rPr>
                  <a:t>End</a:t>
                </a:r>
              </a:p>
            </p:txBody>
          </p:sp>
        </p:grpSp>
        <p:cxnSp>
          <p:nvCxnSpPr>
            <p:cNvPr id="34" name="Straight Arrow Connector 33"/>
            <p:cNvCxnSpPr>
              <a:stCxn id="15" idx="4"/>
              <a:endCxn id="18" idx="0"/>
            </p:cNvCxnSpPr>
            <p:nvPr/>
          </p:nvCxnSpPr>
          <p:spPr>
            <a:xfrm flipH="1">
              <a:off x="8022076" y="1876133"/>
              <a:ext cx="1" cy="3161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18" idx="2"/>
              <a:endCxn id="21" idx="0"/>
            </p:cNvCxnSpPr>
            <p:nvPr/>
          </p:nvCxnSpPr>
          <p:spPr>
            <a:xfrm>
              <a:off x="8022076" y="2592383"/>
              <a:ext cx="0" cy="39551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27" idx="2"/>
              <a:endCxn id="30" idx="0"/>
            </p:cNvCxnSpPr>
            <p:nvPr/>
          </p:nvCxnSpPr>
          <p:spPr>
            <a:xfrm>
              <a:off x="8022076" y="4988064"/>
              <a:ext cx="0" cy="39551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30" idx="2"/>
              <a:endCxn id="33" idx="0"/>
            </p:cNvCxnSpPr>
            <p:nvPr/>
          </p:nvCxnSpPr>
          <p:spPr>
            <a:xfrm>
              <a:off x="8022076" y="5783625"/>
              <a:ext cx="1" cy="3162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60"/>
            <p:cNvCxnSpPr>
              <a:stCxn id="29" idx="1"/>
              <a:endCxn id="17" idx="1"/>
            </p:cNvCxnSpPr>
            <p:nvPr/>
          </p:nvCxnSpPr>
          <p:spPr>
            <a:xfrm rot="10800000">
              <a:off x="4791001" y="2392359"/>
              <a:ext cx="12700" cy="3191243"/>
            </a:xfrm>
            <a:prstGeom prst="bentConnector3">
              <a:avLst>
                <a:gd name="adj1" fmla="val 1800000"/>
              </a:avLst>
            </a:prstGeom>
            <a:ln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60"/>
            <p:cNvCxnSpPr>
              <a:stCxn id="26" idx="3"/>
              <a:endCxn id="20" idx="3"/>
            </p:cNvCxnSpPr>
            <p:nvPr/>
          </p:nvCxnSpPr>
          <p:spPr>
            <a:xfrm flipV="1">
              <a:off x="11253152" y="3187919"/>
              <a:ext cx="12700" cy="1600121"/>
            </a:xfrm>
            <a:prstGeom prst="bentConnector3">
              <a:avLst>
                <a:gd name="adj1" fmla="val 5894213"/>
              </a:avLst>
            </a:prstGeom>
            <a:ln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60"/>
            <p:cNvCxnSpPr>
              <a:stCxn id="26" idx="3"/>
              <a:endCxn id="23" idx="3"/>
            </p:cNvCxnSpPr>
            <p:nvPr/>
          </p:nvCxnSpPr>
          <p:spPr>
            <a:xfrm flipV="1">
              <a:off x="11253152" y="3983479"/>
              <a:ext cx="18569" cy="804561"/>
            </a:xfrm>
            <a:prstGeom prst="bentConnector3">
              <a:avLst>
                <a:gd name="adj1" fmla="val 2103581"/>
              </a:avLst>
            </a:prstGeom>
            <a:ln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7993078" y="4189793"/>
              <a:ext cx="0" cy="39551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7993078" y="3387944"/>
              <a:ext cx="0" cy="39551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586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05561BD-1601-4293-BF90-60C955360F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3600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bg1"/>
                </a:solidFill>
              </a:rPr>
              <a:t>sli.do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10000" b="1" dirty="0"/>
              <a:t>#QA-Fund</a:t>
            </a:r>
          </a:p>
          <a:p>
            <a:pPr marL="0" indent="0" algn="ctr">
              <a:buNone/>
            </a:pPr>
            <a:endParaRPr lang="en-US" sz="10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Have Questions?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1789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5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Psychology of Testing</a:t>
            </a:r>
            <a:endParaRPr lang="bg-B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000" y="1269000"/>
            <a:ext cx="2736186" cy="273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30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866500" y="993454"/>
            <a:ext cx="10321675" cy="5546589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dirty="0"/>
              <a:t>Identifying defects may be perceived as </a:t>
            </a:r>
            <a:r>
              <a:rPr lang="en-US" b="1" dirty="0">
                <a:solidFill>
                  <a:schemeClr val="bg1"/>
                </a:solidFill>
              </a:rPr>
              <a:t>criticism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Confirmation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bias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can make it difficult to </a:t>
            </a:r>
            <a:r>
              <a:rPr lang="en-US" b="1" dirty="0">
                <a:solidFill>
                  <a:schemeClr val="bg1"/>
                </a:solidFill>
              </a:rPr>
              <a:t>accept</a:t>
            </a:r>
            <a:r>
              <a:rPr lang="en-US" dirty="0"/>
              <a:t> criticism</a:t>
            </a:r>
          </a:p>
          <a:p>
            <a:pPr>
              <a:buClr>
                <a:schemeClr val="tx1"/>
              </a:buClr>
            </a:pPr>
            <a:r>
              <a:rPr lang="en-US" dirty="0"/>
              <a:t>As a result, some people perceive </a:t>
            </a:r>
            <a:r>
              <a:rPr lang="en-US" b="1" dirty="0">
                <a:solidFill>
                  <a:schemeClr val="bg1"/>
                </a:solidFill>
              </a:rPr>
              <a:t>testing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as</a:t>
            </a:r>
            <a:r>
              <a:rPr lang="en-US" dirty="0"/>
              <a:t> a </a:t>
            </a:r>
            <a:r>
              <a:rPr lang="en-US" b="1" dirty="0">
                <a:solidFill>
                  <a:schemeClr val="bg1"/>
                </a:solidFill>
              </a:rPr>
              <a:t>destructive</a:t>
            </a:r>
            <a:r>
              <a:rPr lang="en-US" dirty="0"/>
              <a:t> activity</a:t>
            </a:r>
          </a:p>
          <a:p>
            <a:pPr>
              <a:buClr>
                <a:schemeClr val="tx1"/>
              </a:buClr>
            </a:pPr>
            <a:r>
              <a:rPr lang="en-US" dirty="0"/>
              <a:t>Good </a:t>
            </a:r>
            <a:r>
              <a:rPr lang="en-US" b="1" dirty="0">
                <a:solidFill>
                  <a:schemeClr val="bg1"/>
                </a:solidFill>
              </a:rPr>
              <a:t>communicational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skills</a:t>
            </a:r>
            <a:r>
              <a:rPr lang="en-US" dirty="0"/>
              <a:t> are a must </a:t>
            </a:r>
            <a:br>
              <a:rPr lang="en-US" dirty="0"/>
            </a:br>
            <a:r>
              <a:rPr lang="en-US" dirty="0"/>
              <a:t>in order to </a:t>
            </a:r>
            <a:r>
              <a:rPr lang="en-US" b="1" dirty="0">
                <a:solidFill>
                  <a:schemeClr val="bg1"/>
                </a:solidFill>
              </a:rPr>
              <a:t>avoid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conflict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between </a:t>
            </a:r>
            <a:br>
              <a:rPr lang="en-US" dirty="0"/>
            </a:br>
            <a:r>
              <a:rPr lang="en-US" dirty="0"/>
              <a:t>developers and QA</a:t>
            </a:r>
            <a:endParaRPr lang="bg-BG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Psychology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000" y="4605989"/>
            <a:ext cx="1485000" cy="1881588"/>
          </a:xfrm>
          <a:prstGeom prst="rect">
            <a:avLst/>
          </a:prstGeom>
        </p:spPr>
      </p:pic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r>
              <a:rPr lang="en-US" noProof="0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185446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32</a:t>
            </a:fld>
            <a:endParaRPr lang="en-US"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QA testers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Are perceived as destructive – only  happy when they are finding faults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Usually require good communication skills, tact &amp; diplomacy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Normally need to be multi-talented  (technical, testing, team skills)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QA vs Devs</a:t>
            </a:r>
            <a:endParaRPr lang="en-US" dirty="0"/>
          </a:p>
        </p:txBody>
      </p:sp>
      <p:pic>
        <p:nvPicPr>
          <p:cNvPr id="1026" name="Picture 2" descr="Ð ÐµÐ·ÑÐ»ÑÐ°Ñ Ñ Ð¸Ð·Ð¾Ð±ÑÐ°Ð¶ÐµÐ½Ð¸Ðµ Ð·Ð° qa vs develo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00" y="1624015"/>
            <a:ext cx="3896136" cy="3604985"/>
          </a:xfrm>
          <a:prstGeom prst="rect">
            <a:avLst/>
          </a:prstGeom>
          <a:noFill/>
          <a:ln w="25400" cmpd="thinThick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48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33</a:t>
            </a:fld>
            <a:endParaRPr lang="en-US" dirty="0"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Developers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Are perceived as very creative – they write code without which</a:t>
            </a:r>
            <a:br>
              <a:rPr lang="en-US" dirty="0"/>
            </a:br>
            <a:r>
              <a:rPr lang="en-US" dirty="0"/>
              <a:t>there would be no system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Are rarely good communicators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Can often specialize in just one or two skills (VB, C++, JAVA, SQL)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Devs</a:t>
            </a:r>
            <a:r>
              <a:rPr lang="en-US" dirty="0"/>
              <a:t> vs QA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6001" y="1573214"/>
            <a:ext cx="3932401" cy="3848471"/>
            <a:chOff x="309563" y="1756729"/>
            <a:chExt cx="3536438" cy="384847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563" y="1756729"/>
              <a:ext cx="3526538" cy="1950720"/>
            </a:xfrm>
            <a:prstGeom prst="rect">
              <a:avLst/>
            </a:prstGeom>
            <a:ln w="12700" cmpd="sng">
              <a:noFill/>
            </a:ln>
          </p:spPr>
        </p:pic>
        <p:pic>
          <p:nvPicPr>
            <p:cNvPr id="4" name="Picture 3"/>
            <p:cNvPicPr preferRelativeResize="0"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563" y="3654000"/>
              <a:ext cx="3536438" cy="1951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432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Software Development and Testing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1854000"/>
            <a:ext cx="3330000" cy="185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98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Describes the </a:t>
            </a:r>
            <a:r>
              <a:rPr lang="en-US" b="1" dirty="0">
                <a:solidFill>
                  <a:schemeClr val="bg1"/>
                </a:solidFill>
              </a:rPr>
              <a:t>stages</a:t>
            </a:r>
            <a:r>
              <a:rPr lang="en-US" dirty="0"/>
              <a:t> in the </a:t>
            </a:r>
            <a:r>
              <a:rPr lang="en-US" b="1" dirty="0">
                <a:solidFill>
                  <a:schemeClr val="bg1"/>
                </a:solidFill>
              </a:rPr>
              <a:t>development</a:t>
            </a:r>
            <a:r>
              <a:rPr lang="en-US" dirty="0"/>
              <a:t> of a </a:t>
            </a:r>
            <a:r>
              <a:rPr lang="en-US" b="1" dirty="0">
                <a:solidFill>
                  <a:schemeClr val="bg1"/>
                </a:solidFill>
              </a:rPr>
              <a:t>software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project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and the </a:t>
            </a:r>
            <a:r>
              <a:rPr lang="en-US" b="1" dirty="0">
                <a:solidFill>
                  <a:schemeClr val="bg1"/>
                </a:solidFill>
              </a:rPr>
              <a:t>activities</a:t>
            </a:r>
            <a:r>
              <a:rPr lang="en-US" dirty="0"/>
              <a:t> throughout each of them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Development Lifecycle Model</a:t>
            </a:r>
            <a:endParaRPr lang="bg-BG" dirty="0"/>
          </a:p>
        </p:txBody>
      </p:sp>
      <p:sp>
        <p:nvSpPr>
          <p:cNvPr id="7" name="Shape 194"/>
          <p:cNvSpPr txBox="1"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r>
              <a:rPr lang="en-US" dirty="0">
                <a:sym typeface="Calibri"/>
              </a:rPr>
              <a:t>35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66516877"/>
              </p:ext>
            </p:extLst>
          </p:nvPr>
        </p:nvGraphicFramePr>
        <p:xfrm>
          <a:off x="3351000" y="2503829"/>
          <a:ext cx="6306705" cy="4140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097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Describes the </a:t>
            </a:r>
            <a:r>
              <a:rPr lang="en-US" b="1" dirty="0">
                <a:solidFill>
                  <a:schemeClr val="bg1"/>
                </a:solidFill>
              </a:rPr>
              <a:t>testing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phases</a:t>
            </a:r>
            <a:r>
              <a:rPr lang="en-US" dirty="0"/>
              <a:t> and the </a:t>
            </a:r>
            <a:r>
              <a:rPr lang="en-US" b="1" dirty="0">
                <a:solidFill>
                  <a:schemeClr val="bg1"/>
                </a:solidFill>
              </a:rPr>
              <a:t>activities</a:t>
            </a:r>
            <a:r>
              <a:rPr lang="en-US" dirty="0"/>
              <a:t> throughout the development of a software project</a:t>
            </a:r>
            <a:endParaRPr lang="en-US" dirty="0">
              <a:sym typeface="Calibri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Testing Life Cycle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218846287"/>
              </p:ext>
            </p:extLst>
          </p:nvPr>
        </p:nvGraphicFramePr>
        <p:xfrm>
          <a:off x="3119295" y="2438231"/>
          <a:ext cx="6306705" cy="4140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224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ym typeface="Calibri"/>
              </a:rPr>
              <a:t>A development </a:t>
            </a:r>
            <a:r>
              <a:rPr lang="en-US" b="1" dirty="0">
                <a:solidFill>
                  <a:schemeClr val="bg1"/>
                </a:solidFill>
                <a:sym typeface="Calibri"/>
              </a:rPr>
              <a:t>methodology</a:t>
            </a:r>
            <a:r>
              <a:rPr lang="en-US" dirty="0">
                <a:sym typeface="Calibri"/>
              </a:rPr>
              <a:t> is a </a:t>
            </a:r>
            <a:r>
              <a:rPr lang="en-US" b="1" dirty="0">
                <a:solidFill>
                  <a:schemeClr val="bg1"/>
                </a:solidFill>
                <a:sym typeface="Calibri"/>
              </a:rPr>
              <a:t>set of practices </a:t>
            </a:r>
            <a:r>
              <a:rPr lang="en-US" dirty="0">
                <a:sym typeface="Calibri"/>
              </a:rPr>
              <a:t>and procedures for </a:t>
            </a:r>
            <a:r>
              <a:rPr lang="en-US" b="1" dirty="0">
                <a:solidFill>
                  <a:schemeClr val="bg1"/>
                </a:solidFill>
                <a:sym typeface="Calibri"/>
              </a:rPr>
              <a:t>organizing</a:t>
            </a:r>
            <a:r>
              <a:rPr lang="en-US" dirty="0">
                <a:sym typeface="Calibri"/>
              </a:rPr>
              <a:t> the software </a:t>
            </a:r>
            <a:r>
              <a:rPr lang="en-US" b="1" dirty="0">
                <a:solidFill>
                  <a:schemeClr val="bg1"/>
                </a:solidFill>
                <a:sym typeface="Calibri"/>
              </a:rPr>
              <a:t>development process</a:t>
            </a:r>
          </a:p>
          <a:p>
            <a:pPr lvl="0"/>
            <a:r>
              <a:rPr lang="en-US" dirty="0">
                <a:sym typeface="Calibri"/>
              </a:rPr>
              <a:t>Heavyweight and agile methodologies</a:t>
            </a:r>
            <a:endParaRPr lang="en-US" dirty="0"/>
          </a:p>
          <a:p>
            <a:pPr lvl="1"/>
            <a:r>
              <a:rPr lang="en-US" dirty="0">
                <a:sym typeface="Calibri"/>
              </a:rPr>
              <a:t>Heavy methodologies rely on formal procedures and documents</a:t>
            </a:r>
            <a:endParaRPr lang="en-US" dirty="0"/>
          </a:p>
          <a:p>
            <a:pPr lvl="1"/>
            <a:r>
              <a:rPr lang="en-US" dirty="0">
                <a:sym typeface="Calibri"/>
              </a:rPr>
              <a:t>Agile methodologies rely on small </a:t>
            </a:r>
            <a:br>
              <a:rPr lang="en-US" dirty="0">
                <a:sym typeface="Calibri"/>
              </a:rPr>
            </a:br>
            <a:r>
              <a:rPr lang="en-US" dirty="0">
                <a:sym typeface="Calibri"/>
              </a:rPr>
              <a:t>iterations and less formalities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What is a Development Methodology?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1A79A9C-870F-456F-BCF2-4145622ED7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937" y="4722999"/>
            <a:ext cx="3067800" cy="170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1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Calibri"/>
              </a:rPr>
              <a:t>The </a:t>
            </a:r>
            <a:r>
              <a:rPr lang="en-US" b="1" dirty="0">
                <a:solidFill>
                  <a:schemeClr val="bg1"/>
                </a:solidFill>
                <a:sym typeface="Calibri"/>
              </a:rPr>
              <a:t>"Waterfall"</a:t>
            </a:r>
            <a:r>
              <a:rPr lang="en-US" b="1" dirty="0">
                <a:sym typeface="Calibri"/>
              </a:rPr>
              <a:t> </a:t>
            </a:r>
            <a:r>
              <a:rPr lang="en-US" dirty="0">
                <a:sym typeface="Calibri"/>
              </a:rPr>
              <a:t>Process</a:t>
            </a:r>
            <a:endParaRPr lang="en-US" dirty="0"/>
          </a:p>
          <a:p>
            <a:r>
              <a:rPr lang="en-US" dirty="0">
                <a:sym typeface="Calibri"/>
              </a:rPr>
              <a:t>Rational Unified Process (RUP)</a:t>
            </a:r>
            <a:endParaRPr lang="en-US" dirty="0"/>
          </a:p>
          <a:p>
            <a:r>
              <a:rPr lang="en-US" dirty="0">
                <a:sym typeface="Calibri"/>
              </a:rPr>
              <a:t>Microsoft Solutions Framework (MSF)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Calibri"/>
              </a:rPr>
              <a:t>Agile</a:t>
            </a:r>
            <a:r>
              <a:rPr lang="en-US" dirty="0">
                <a:sym typeface="Calibri"/>
              </a:rPr>
              <a:t> development processes</a:t>
            </a:r>
          </a:p>
          <a:p>
            <a:pPr lvl="1"/>
            <a:r>
              <a:rPr lang="en-US" dirty="0">
                <a:sym typeface="Calibri"/>
              </a:rPr>
              <a:t>Scrum, Kanban, Lean Development, </a:t>
            </a:r>
            <a:br>
              <a:rPr lang="en-US" dirty="0">
                <a:sym typeface="Calibri"/>
              </a:rPr>
            </a:br>
            <a:r>
              <a:rPr lang="en-US" dirty="0">
                <a:sym typeface="Calibri"/>
              </a:rPr>
              <a:t>Extreme Programming (XP), etc.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Development Methodologies</a:t>
            </a:r>
            <a:endParaRPr lang="bg-B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737" y="4135500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9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The Waterfall Development Process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11" b="11446"/>
          <a:stretch/>
        </p:blipFill>
        <p:spPr>
          <a:xfrm>
            <a:off x="381000" y="915322"/>
            <a:ext cx="11049000" cy="594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9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What is Testing?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179000"/>
            <a:ext cx="2731048" cy="268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8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first fundamental model was the </a:t>
            </a:r>
            <a:r>
              <a:rPr lang="en-US" b="1" dirty="0">
                <a:solidFill>
                  <a:schemeClr val="bg1"/>
                </a:solidFill>
              </a:rPr>
              <a:t>"Waterfall"</a:t>
            </a:r>
            <a:r>
              <a:rPr lang="en-US" b="1" dirty="0"/>
              <a:t> </a:t>
            </a:r>
            <a:r>
              <a:rPr lang="en-US" dirty="0"/>
              <a:t>model</a:t>
            </a:r>
          </a:p>
          <a:p>
            <a:pPr lvl="1"/>
            <a:r>
              <a:rPr lang="en-US" dirty="0"/>
              <a:t>Impressively </a:t>
            </a:r>
            <a:r>
              <a:rPr lang="en-US" b="1" dirty="0">
                <a:solidFill>
                  <a:schemeClr val="bg1"/>
                </a:solidFill>
              </a:rPr>
              <a:t>simple</a:t>
            </a:r>
            <a:r>
              <a:rPr lang="en-US" dirty="0"/>
              <a:t> and very </a:t>
            </a:r>
            <a:r>
              <a:rPr lang="en-US" b="1" dirty="0">
                <a:solidFill>
                  <a:schemeClr val="bg1"/>
                </a:solidFill>
              </a:rPr>
              <a:t>well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known</a:t>
            </a:r>
          </a:p>
          <a:p>
            <a:pPr lvl="1"/>
            <a:r>
              <a:rPr lang="en-US" dirty="0"/>
              <a:t>Only when one development level is completed will be </a:t>
            </a:r>
            <a:br>
              <a:rPr lang="en-US" dirty="0"/>
            </a:br>
            <a:r>
              <a:rPr lang="en-US" dirty="0"/>
              <a:t>initiated the next one</a:t>
            </a:r>
          </a:p>
          <a:p>
            <a:pPr lvl="1"/>
            <a:r>
              <a:rPr lang="en-US" dirty="0"/>
              <a:t>Only between </a:t>
            </a:r>
            <a:r>
              <a:rPr lang="en-US" b="1" dirty="0">
                <a:solidFill>
                  <a:schemeClr val="bg1"/>
                </a:solidFill>
              </a:rPr>
              <a:t>adjacent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levels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are there </a:t>
            </a:r>
            <a:r>
              <a:rPr lang="en-US" b="1" dirty="0">
                <a:solidFill>
                  <a:schemeClr val="bg1"/>
                </a:solidFill>
              </a:rPr>
              <a:t>feedback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loops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revisions</a:t>
            </a:r>
            <a:r>
              <a:rPr lang="en-US" dirty="0"/>
              <a:t> of the previous level</a:t>
            </a:r>
          </a:p>
          <a:p>
            <a:pPr lvl="1"/>
            <a:r>
              <a:rPr lang="en-US" dirty="0"/>
              <a:t>Emphasis is on </a:t>
            </a:r>
            <a:r>
              <a:rPr lang="en-US" b="1" dirty="0">
                <a:solidFill>
                  <a:schemeClr val="bg1"/>
                </a:solidFill>
              </a:rPr>
              <a:t>documentation</a:t>
            </a:r>
          </a:p>
          <a:p>
            <a:pPr lvl="1"/>
            <a:r>
              <a:rPr lang="en-US" dirty="0"/>
              <a:t>Testing is understood as a </a:t>
            </a:r>
            <a:r>
              <a:rPr lang="en-US" b="1" dirty="0">
                <a:solidFill>
                  <a:schemeClr val="bg1"/>
                </a:solidFill>
              </a:rPr>
              <a:t>"one time" </a:t>
            </a:r>
            <a:r>
              <a:rPr lang="en-US" dirty="0"/>
              <a:t>action at </a:t>
            </a:r>
            <a:br>
              <a:rPr lang="en-US" dirty="0"/>
            </a:br>
            <a:r>
              <a:rPr lang="en-US" dirty="0"/>
              <a:t>the end of the development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Waterfall Model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269" y="4595446"/>
            <a:ext cx="1925815" cy="191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8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Calibri"/>
                <a:cs typeface="Calibri"/>
                <a:sym typeface="Calibri"/>
              </a:rPr>
              <a:t>V Model Development Process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000" y="1494000"/>
            <a:ext cx="7279546" cy="46800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r>
              <a:rPr lang="en-US" dirty="0"/>
              <a:t>41</a:t>
            </a:r>
          </a:p>
        </p:txBody>
      </p:sp>
    </p:spTree>
    <p:extLst>
      <p:ext uri="{BB962C8B-B14F-4D97-AF65-F5344CB8AC3E}">
        <p14:creationId xmlns:p14="http://schemas.microsoft.com/office/powerpoint/2010/main" val="203679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model presents two branches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Development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tasks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 process of design and implementation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Testing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tasks</a:t>
            </a:r>
          </a:p>
          <a:p>
            <a:pPr lvl="1"/>
            <a:r>
              <a:rPr lang="en-US" dirty="0"/>
              <a:t>Verification and integration into bigger subsystems</a:t>
            </a:r>
          </a:p>
          <a:p>
            <a:r>
              <a:rPr lang="en-US" dirty="0"/>
              <a:t>Both are corresponding activities of equal importance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V Model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6642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Requirements'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specification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Functional</a:t>
            </a:r>
            <a:r>
              <a:rPr lang="en-US" dirty="0"/>
              <a:t> system design</a:t>
            </a:r>
            <a:endParaRPr lang="bg-BG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Technical</a:t>
            </a:r>
            <a:r>
              <a:rPr lang="en-US" dirty="0"/>
              <a:t> system design</a:t>
            </a:r>
            <a:endParaRPr lang="bg-BG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Component</a:t>
            </a:r>
            <a:r>
              <a:rPr lang="en-US" dirty="0"/>
              <a:t> specification</a:t>
            </a:r>
            <a:endParaRPr lang="bg-BG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Programming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/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coding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Development Tasks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8871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Component</a:t>
            </a:r>
            <a:r>
              <a:rPr lang="en-US" dirty="0"/>
              <a:t> (unit) </a:t>
            </a:r>
            <a:r>
              <a:rPr lang="en-US" b="1" dirty="0">
                <a:solidFill>
                  <a:schemeClr val="bg1"/>
                </a:solidFill>
              </a:rPr>
              <a:t>test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Verifies each software component 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Does it perform correctly according to its specification?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Integration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test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Checks groups of components 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Do they collaborate correctly according to the </a:t>
            </a:r>
            <a:br>
              <a:rPr lang="en-US" dirty="0"/>
            </a:br>
            <a:r>
              <a:rPr lang="en-US" dirty="0"/>
              <a:t>technical system design?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Testing Tasks (1)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3372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System</a:t>
            </a:r>
            <a:r>
              <a:rPr lang="en-US" dirty="0"/>
              <a:t> test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Verifies the system as a whole 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Does it meet the specified system requirements?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Acceptance</a:t>
            </a:r>
            <a:r>
              <a:rPr lang="en-US" dirty="0"/>
              <a:t> test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Does the system meet the customer requirements?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Testing Tasks (2)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9626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ym typeface="Calibri"/>
              </a:rPr>
              <a:t>Scrum</a:t>
            </a:r>
            <a:endParaRPr lang="en-US" dirty="0"/>
          </a:p>
          <a:p>
            <a:r>
              <a:rPr lang="en-US" dirty="0">
                <a:sym typeface="Calibri"/>
              </a:rPr>
              <a:t>Kanban</a:t>
            </a:r>
            <a:endParaRPr lang="en-US" dirty="0"/>
          </a:p>
          <a:p>
            <a:r>
              <a:rPr lang="en-US" dirty="0">
                <a:sym typeface="Calibri"/>
              </a:rPr>
              <a:t>Lean Software Development</a:t>
            </a:r>
            <a:endParaRPr lang="en-US" dirty="0"/>
          </a:p>
          <a:p>
            <a:r>
              <a:rPr lang="en-US" dirty="0"/>
              <a:t>Others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ym typeface="Calibri"/>
              </a:rPr>
              <a:t>Agile Methodologies</a:t>
            </a:r>
            <a:endParaRPr lang="bg-BG" dirty="0"/>
          </a:p>
        </p:txBody>
      </p:sp>
      <p:pic>
        <p:nvPicPr>
          <p:cNvPr id="5" name="Shape 250" descr="http://www.blackstonemedia.com/wp-content/uploads/2014/09/Agil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36239" y="4577012"/>
            <a:ext cx="2597115" cy="21478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187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5763"/>
            <a:ext cx="7581212" cy="4773612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EBAFE522-EB7D-4931-A015-9A7E8A98517D}"/>
              </a:ext>
            </a:extLst>
          </p:cNvPr>
          <p:cNvGrpSpPr/>
          <p:nvPr/>
        </p:nvGrpSpPr>
        <p:grpSpPr>
          <a:xfrm>
            <a:off x="191943" y="1419225"/>
            <a:ext cx="8632995" cy="5301720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xmlns="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xmlns="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xmlns="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4938" y="3276600"/>
            <a:ext cx="2882677" cy="312059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99285" y="1785429"/>
            <a:ext cx="8281863" cy="462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2"/>
                </a:solidFill>
                <a:sym typeface="Calibri"/>
              </a:rPr>
              <a:t>Definition of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testing</a:t>
            </a:r>
          </a:p>
          <a:p>
            <a:pPr marL="914400" lvl="1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2"/>
                </a:solidFill>
                <a:sym typeface="Calibri"/>
              </a:rPr>
              <a:t>Importance</a:t>
            </a:r>
          </a:p>
          <a:p>
            <a:pPr marL="914400" lvl="1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0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Seven testing principles</a:t>
            </a:r>
          </a:p>
          <a:p>
            <a:pPr marL="457200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Basic definitions </a:t>
            </a:r>
            <a:r>
              <a:rPr lang="en-US" sz="3200" dirty="0">
                <a:solidFill>
                  <a:schemeClr val="bg2"/>
                </a:solidFill>
                <a:sym typeface="Calibri"/>
              </a:rPr>
              <a:t>of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test process activities</a:t>
            </a:r>
          </a:p>
          <a:p>
            <a:pPr marL="457200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2"/>
                </a:solidFill>
                <a:sym typeface="Calibri"/>
              </a:rPr>
              <a:t>Communication between QA's and Developers</a:t>
            </a:r>
          </a:p>
          <a:p>
            <a:pPr marL="457200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SDLC</a:t>
            </a:r>
            <a:r>
              <a:rPr lang="en-US" sz="3200" dirty="0">
                <a:solidFill>
                  <a:schemeClr val="bg2"/>
                </a:solidFill>
                <a:sym typeface="Calibri"/>
              </a:rPr>
              <a:t> and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STLC</a:t>
            </a:r>
          </a:p>
          <a:p>
            <a:pPr marL="457200" indent="-457200" defTabSz="1218438">
              <a:lnSpc>
                <a:spcPct val="105000"/>
              </a:lnSpc>
              <a:spcAft>
                <a:spcPts val="600"/>
              </a:spcAft>
              <a:buClr>
                <a:schemeClr val="bg2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2"/>
                </a:solidFill>
                <a:sym typeface="Calibri"/>
              </a:rPr>
              <a:t>Most used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  <a:sym typeface="Calibri"/>
              </a:rPr>
              <a:t>development methodologies</a:t>
            </a:r>
          </a:p>
        </p:txBody>
      </p:sp>
    </p:spTree>
    <p:extLst>
      <p:ext uri="{BB962C8B-B14F-4D97-AF65-F5344CB8AC3E}">
        <p14:creationId xmlns:p14="http://schemas.microsoft.com/office/powerpoint/2010/main" val="225459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algn="r"/>
            <a:fld id="{00000000-1234-1234-1234-123412341234}" type="slidenum">
              <a:rPr lang="en-US" sz="1000">
                <a:latin typeface="Calibri"/>
                <a:ea typeface="Calibri"/>
                <a:cs typeface="Calibri"/>
                <a:sym typeface="Calibri"/>
              </a:rPr>
              <a:pPr algn="r"/>
              <a:t>48</a:t>
            </a:fld>
            <a:endParaRPr sz="1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Shape 257"/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08000" tIns="36000" rIns="108000" bIns="36000" rtlCol="0" anchor="t" anchorCtr="0">
            <a:noAutofit/>
          </a:bodyPr>
          <a:lstStyle/>
          <a:p>
            <a:pPr marL="304746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dirty="0"/>
              <a:t>QA Book: </a:t>
            </a:r>
          </a:p>
          <a:p>
            <a:pPr marL="747658" lvl="1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u="sng" dirty="0">
                <a:solidFill>
                  <a:schemeClr val="hlink"/>
                </a:solidFill>
                <a:hlinkClick r:id="rId3"/>
              </a:rPr>
              <a:t>www.istqb.org</a:t>
            </a:r>
            <a:endParaRPr dirty="0"/>
          </a:p>
          <a:p>
            <a:pPr marL="304746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dirty="0"/>
              <a:t>Tutorials: </a:t>
            </a:r>
          </a:p>
          <a:p>
            <a:pPr marL="747658" lvl="1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sz="3000" u="sng" dirty="0">
                <a:solidFill>
                  <a:schemeClr val="hlink"/>
                </a:solidFill>
                <a:hlinkClick r:id="rId4"/>
              </a:rPr>
              <a:t>www.w3schools.com</a:t>
            </a:r>
            <a:endParaRPr sz="3000" dirty="0"/>
          </a:p>
          <a:p>
            <a:pPr marL="304746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sz="3200" dirty="0"/>
              <a:t>Selenium: </a:t>
            </a:r>
          </a:p>
          <a:p>
            <a:pPr marL="747658" lvl="1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sz="3000" u="sng" dirty="0">
                <a:solidFill>
                  <a:schemeClr val="hlink"/>
                </a:solidFill>
                <a:hlinkClick r:id="rId5"/>
              </a:rPr>
              <a:t>leanpub.com/selenium-</a:t>
            </a:r>
            <a:r>
              <a:rPr lang="en-US" sz="3000" u="sng" dirty="0" err="1">
                <a:solidFill>
                  <a:schemeClr val="hlink"/>
                </a:solidFill>
                <a:hlinkClick r:id="rId5"/>
              </a:rPr>
              <a:t>webdriver</a:t>
            </a:r>
            <a:r>
              <a:rPr lang="en-US" sz="3000" u="sng" dirty="0">
                <a:solidFill>
                  <a:schemeClr val="hlink"/>
                </a:solidFill>
                <a:hlinkClick r:id="rId5"/>
              </a:rPr>
              <a:t>-book</a:t>
            </a:r>
            <a:endParaRPr sz="3000" dirty="0"/>
          </a:p>
          <a:p>
            <a:pPr marL="304746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sz="3200" dirty="0"/>
              <a:t>GitHub:</a:t>
            </a:r>
          </a:p>
          <a:p>
            <a:pPr marL="747658" lvl="1" indent="-30474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3200"/>
              <a:buFont typeface="Noto Sans Symbols"/>
              <a:buChar char="▪"/>
            </a:pPr>
            <a:r>
              <a:rPr lang="en-US" sz="3000" u="sng" dirty="0">
                <a:solidFill>
                  <a:schemeClr val="hlink"/>
                </a:solidFill>
                <a:hlinkClick r:id="rId6"/>
              </a:rPr>
              <a:t>github.com/</a:t>
            </a:r>
            <a:r>
              <a:rPr lang="en-US" sz="3000" u="sng" dirty="0" err="1">
                <a:solidFill>
                  <a:schemeClr val="hlink"/>
                </a:solidFill>
                <a:hlinkClick r:id="rId6"/>
              </a:rPr>
              <a:t>QualityAssuranceTeam</a:t>
            </a:r>
            <a:r>
              <a:rPr lang="en-US" sz="3000" u="sng" dirty="0">
                <a:solidFill>
                  <a:schemeClr val="hlink"/>
                </a:solidFill>
                <a:hlinkClick r:id="rId6"/>
              </a:rPr>
              <a:t>/source</a:t>
            </a:r>
            <a:endParaRPr sz="3000" dirty="0"/>
          </a:p>
          <a:p>
            <a:pPr marL="304746" indent="-114246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ts val="3000"/>
              <a:buNone/>
            </a:pPr>
            <a:endParaRPr sz="3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08000" tIns="36000" rIns="108000" bIns="36000" rtlCol="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ts val="4000"/>
            </a:pPr>
            <a:r>
              <a:rPr lang="en-US" dirty="0"/>
              <a:t>Literature</a:t>
            </a:r>
            <a:endParaRPr sz="4000" dirty="0">
              <a:solidFill>
                <a:srgbClr val="F3B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Shape 2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99510" y="4071550"/>
            <a:ext cx="2195727" cy="2435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896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xmlns="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09284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5</a:t>
            </a:fld>
            <a:endParaRPr lang="en-US"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process of </a:t>
            </a:r>
            <a:r>
              <a:rPr lang="en-US" b="1" dirty="0">
                <a:solidFill>
                  <a:schemeClr val="bg1"/>
                </a:solidFill>
              </a:rPr>
              <a:t>exercising</a:t>
            </a:r>
            <a:r>
              <a:rPr lang="en-US" dirty="0"/>
              <a:t> software </a:t>
            </a:r>
          </a:p>
          <a:p>
            <a:pPr lvl="1"/>
            <a:r>
              <a:rPr lang="en-US" dirty="0"/>
              <a:t>To verify that it </a:t>
            </a:r>
            <a:r>
              <a:rPr lang="en-US" b="1" dirty="0">
                <a:solidFill>
                  <a:schemeClr val="bg1"/>
                </a:solidFill>
              </a:rPr>
              <a:t>satisfies</a:t>
            </a:r>
            <a:r>
              <a:rPr lang="en-US" dirty="0"/>
              <a:t> specified </a:t>
            </a:r>
            <a:r>
              <a:rPr lang="en-US" b="1" dirty="0">
                <a:solidFill>
                  <a:schemeClr val="bg1"/>
                </a:solidFill>
              </a:rPr>
              <a:t>requirements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and to detect errors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bg1"/>
                </a:solidFill>
              </a:rPr>
              <a:t>process</a:t>
            </a:r>
            <a:r>
              <a:rPr lang="en-US" dirty="0"/>
              <a:t> of </a:t>
            </a:r>
            <a:r>
              <a:rPr lang="en-US" b="1" dirty="0">
                <a:solidFill>
                  <a:schemeClr val="bg1"/>
                </a:solidFill>
              </a:rPr>
              <a:t>analyzing</a:t>
            </a:r>
            <a:r>
              <a:rPr lang="en-US" dirty="0"/>
              <a:t> a </a:t>
            </a:r>
            <a:r>
              <a:rPr lang="en-US" b="1" dirty="0">
                <a:solidFill>
                  <a:schemeClr val="bg1"/>
                </a:solidFill>
              </a:rPr>
              <a:t>software</a:t>
            </a:r>
            <a:r>
              <a:rPr lang="en-US" dirty="0"/>
              <a:t> item </a:t>
            </a:r>
          </a:p>
          <a:p>
            <a:pPr lvl="1"/>
            <a:r>
              <a:rPr lang="en-US" dirty="0"/>
              <a:t>To detect the differences between </a:t>
            </a:r>
            <a:r>
              <a:rPr lang="en-US" b="1" dirty="0">
                <a:solidFill>
                  <a:schemeClr val="bg1"/>
                </a:solidFill>
              </a:rPr>
              <a:t>existing</a:t>
            </a:r>
            <a:r>
              <a:rPr lang="en-US" dirty="0"/>
              <a:t> and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required</a:t>
            </a:r>
            <a:r>
              <a:rPr lang="en-US" dirty="0"/>
              <a:t> conditions</a:t>
            </a:r>
          </a:p>
          <a:p>
            <a:pPr lvl="1"/>
            <a:r>
              <a:rPr lang="en-US" dirty="0"/>
              <a:t>To evaluate the features of the software item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Testing?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973" y="5120814"/>
            <a:ext cx="1386186" cy="138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2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9956A635-7DCB-4737-9977-C486C791F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SoftUni</a:t>
            </a:r>
            <a:r>
              <a:rPr lang="en-GB" b="1" dirty="0"/>
              <a:t> Diamond Partners</a:t>
            </a:r>
            <a:endParaRPr lang="bg-BG" dirty="0"/>
          </a:p>
        </p:txBody>
      </p:sp>
      <p:pic>
        <p:nvPicPr>
          <p:cNvPr id="17" name="Picture 16" descr="Graphical user interface, text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xmlns="" id="{817217D7-0BF6-4D9E-8E3B-E4C13EC5C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2" t="2384" r="19064" b="23051"/>
          <a:stretch/>
        </p:blipFill>
        <p:spPr>
          <a:xfrm>
            <a:off x="349673" y="2849671"/>
            <a:ext cx="2217855" cy="1092173"/>
          </a:xfrm>
          <a:prstGeom prst="rect">
            <a:avLst/>
          </a:prstGeom>
        </p:spPr>
      </p:pic>
      <p:pic>
        <p:nvPicPr>
          <p:cNvPr id="20" name="Picture 19" descr="Text&#10;&#10;Description automatically generated with low confidence">
            <a:hlinkClick r:id="rId4"/>
            <a:extLst>
              <a:ext uri="{FF2B5EF4-FFF2-40B4-BE49-F238E27FC236}">
                <a16:creationId xmlns:a16="http://schemas.microsoft.com/office/drawing/2014/main" xmlns="" id="{04A6A894-8A9A-4E5B-88D1-24F9A2F848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0" y="2356669"/>
            <a:ext cx="2089504" cy="1639964"/>
          </a:xfrm>
          <a:prstGeom prst="rect">
            <a:avLst/>
          </a:prstGeom>
        </p:spPr>
      </p:pic>
      <p:pic>
        <p:nvPicPr>
          <p:cNvPr id="25" name="Picture 24" descr="Graphical user interface&#10;&#10;Description automatically generated with low confidence">
            <a:hlinkClick r:id="rId6"/>
            <a:extLst>
              <a:ext uri="{FF2B5EF4-FFF2-40B4-BE49-F238E27FC236}">
                <a16:creationId xmlns:a16="http://schemas.microsoft.com/office/drawing/2014/main" xmlns="" id="{83257898-7623-4DC1-92DC-C5AD2AC74C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126" y="1687971"/>
            <a:ext cx="2045805" cy="2515334"/>
          </a:xfrm>
          <a:prstGeom prst="rect">
            <a:avLst/>
          </a:prstGeom>
        </p:spPr>
      </p:pic>
      <p:pic>
        <p:nvPicPr>
          <p:cNvPr id="27" name="Picture 26" descr="Logo&#10;&#10;Description automatically generated with low confidence">
            <a:hlinkClick r:id="rId8"/>
            <a:extLst>
              <a:ext uri="{FF2B5EF4-FFF2-40B4-BE49-F238E27FC236}">
                <a16:creationId xmlns:a16="http://schemas.microsoft.com/office/drawing/2014/main" xmlns="" id="{C179D76D-17E7-4F4E-9808-BBF903658DA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61" y="1597174"/>
            <a:ext cx="5116914" cy="876716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hlinkClick r:id="rId10"/>
            <a:extLst>
              <a:ext uri="{FF2B5EF4-FFF2-40B4-BE49-F238E27FC236}">
                <a16:creationId xmlns:a16="http://schemas.microsoft.com/office/drawing/2014/main" xmlns="" id="{93F033DD-94F4-4599-9D64-B6A8BF46466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69" y="1238971"/>
            <a:ext cx="1824182" cy="1276927"/>
          </a:xfrm>
          <a:prstGeom prst="rect">
            <a:avLst/>
          </a:prstGeom>
        </p:spPr>
      </p:pic>
      <p:pic>
        <p:nvPicPr>
          <p:cNvPr id="22" name="Picture 21" descr="Text&#10;&#10;Description automatically generated with low confidence">
            <a:hlinkClick r:id="rId12"/>
            <a:extLst>
              <a:ext uri="{FF2B5EF4-FFF2-40B4-BE49-F238E27FC236}">
                <a16:creationId xmlns:a16="http://schemas.microsoft.com/office/drawing/2014/main" xmlns="" id="{2D9A9160-CFB1-4198-B631-320EFBF99E2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811" y="4363706"/>
            <a:ext cx="2376275" cy="535946"/>
          </a:xfrm>
          <a:prstGeom prst="rect">
            <a:avLst/>
          </a:prstGeom>
        </p:spPr>
      </p:pic>
      <p:pic>
        <p:nvPicPr>
          <p:cNvPr id="21" name="Picture 20" descr="Logo, company name&#10;&#10;Description automatically generated">
            <a:hlinkClick r:id="rId14"/>
            <a:extLst>
              <a:ext uri="{FF2B5EF4-FFF2-40B4-BE49-F238E27FC236}">
                <a16:creationId xmlns:a16="http://schemas.microsoft.com/office/drawing/2014/main" xmlns="" id="{B2C7AFA4-B03B-4F90-BCF5-42B64D45FD93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 t="27513" r="15212" b="31480"/>
          <a:stretch/>
        </p:blipFill>
        <p:spPr>
          <a:xfrm>
            <a:off x="606404" y="5804742"/>
            <a:ext cx="1704391" cy="759297"/>
          </a:xfrm>
          <a:prstGeom prst="rect">
            <a:avLst/>
          </a:prstGeom>
        </p:spPr>
      </p:pic>
      <p:pic>
        <p:nvPicPr>
          <p:cNvPr id="28" name="Picture 27" descr="A picture containing logo&#10;&#10;Description automatically generated">
            <a:hlinkClick r:id="rId16"/>
            <a:extLst>
              <a:ext uri="{FF2B5EF4-FFF2-40B4-BE49-F238E27FC236}">
                <a16:creationId xmlns:a16="http://schemas.microsoft.com/office/drawing/2014/main" xmlns="" id="{8D7EE580-66D1-490E-AB52-9AAD1973ADF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41" y="4327206"/>
            <a:ext cx="1827471" cy="1092173"/>
          </a:xfrm>
          <a:prstGeom prst="rect">
            <a:avLst/>
          </a:prstGeom>
        </p:spPr>
      </p:pic>
      <p:pic>
        <p:nvPicPr>
          <p:cNvPr id="31" name="Picture 30" descr="Logo&#10;&#10;Description automatically generated">
            <a:hlinkClick r:id="rId18"/>
            <a:extLst>
              <a:ext uri="{FF2B5EF4-FFF2-40B4-BE49-F238E27FC236}">
                <a16:creationId xmlns:a16="http://schemas.microsoft.com/office/drawing/2014/main" xmlns="" id="{51539337-EA92-4DEC-B27C-1C96A708D31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15" y="2643494"/>
            <a:ext cx="3631278" cy="1298350"/>
          </a:xfrm>
          <a:prstGeom prst="rect">
            <a:avLst/>
          </a:prstGeom>
        </p:spPr>
      </p:pic>
      <p:pic>
        <p:nvPicPr>
          <p:cNvPr id="32" name="Picture 31" descr="Logo&#10;&#10;Description automatically generated">
            <a:hlinkClick r:id="rId20"/>
            <a:extLst>
              <a:ext uri="{FF2B5EF4-FFF2-40B4-BE49-F238E27FC236}">
                <a16:creationId xmlns:a16="http://schemas.microsoft.com/office/drawing/2014/main" xmlns="" id="{F70938FD-B0F5-423E-8C2C-99B884B6B04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35" y="5595629"/>
            <a:ext cx="2657856" cy="916485"/>
          </a:xfrm>
          <a:prstGeom prst="rect">
            <a:avLst/>
          </a:prstGeom>
        </p:spPr>
      </p:pic>
      <p:pic>
        <p:nvPicPr>
          <p:cNvPr id="33" name="Picture 32" descr="A picture containing logo&#10;&#10;Description automatically generated">
            <a:hlinkClick r:id="rId22"/>
            <a:extLst>
              <a:ext uri="{FF2B5EF4-FFF2-40B4-BE49-F238E27FC236}">
                <a16:creationId xmlns:a16="http://schemas.microsoft.com/office/drawing/2014/main" xmlns="" id="{FFB981A5-A282-4429-A0A1-AD728C389669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554" y="5519375"/>
            <a:ext cx="2391414" cy="1145517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medium confidence">
            <a:hlinkClick r:id="rId24"/>
            <a:extLst>
              <a:ext uri="{FF2B5EF4-FFF2-40B4-BE49-F238E27FC236}">
                <a16:creationId xmlns:a16="http://schemas.microsoft.com/office/drawing/2014/main" xmlns="" id="{C54AECE5-A7C3-4F84-941E-EDAA4DCD24A4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176" y="4295780"/>
            <a:ext cx="2520171" cy="869659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hlinkClick r:id="rId26"/>
            <a:extLst>
              <a:ext uri="{FF2B5EF4-FFF2-40B4-BE49-F238E27FC236}">
                <a16:creationId xmlns:a16="http://schemas.microsoft.com/office/drawing/2014/main" xmlns="" id="{7760FE36-8EB1-4B6F-A56E-4FE01D75DFB9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598" y="4737801"/>
            <a:ext cx="3202860" cy="123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5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B0D5FB3-68F2-49D8-A153-8BAD1305E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>
                <a:solidFill>
                  <a:srgbClr val="234465"/>
                </a:solidFill>
              </a:rPr>
              <a:pPr/>
              <a:t>51</a:t>
            </a:fld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DE22D599-06AA-45AE-9605-321A51F1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Partners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xmlns="" id="{19D59668-3C9A-4BAE-83AF-92CB4591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450" y="1883975"/>
            <a:ext cx="3766935" cy="3521741"/>
          </a:xfrm>
          <a:prstGeom prst="rect">
            <a:avLst/>
          </a:prstGeom>
          <a:ln w="28575">
            <a:solidFill>
              <a:srgbClr val="44546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747355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xmlns="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xmlns="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https://about.softuni.bg/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xmlns="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xmlns="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707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>
            <a:extLst>
              <a:ext uri="{FF2B5EF4-FFF2-40B4-BE49-F238E27FC236}">
                <a16:creationId xmlns:a16="http://schemas.microsoft.com/office/drawing/2014/main" xmlns="" id="{34114123-C942-490F-A6BB-FD3CFFFE4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about.softuni.bg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5292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862225" y="983404"/>
            <a:ext cx="10321675" cy="5546589"/>
          </a:xfrm>
        </p:spPr>
        <p:txBody>
          <a:bodyPr>
            <a:normAutofit/>
          </a:bodyPr>
          <a:lstStyle/>
          <a:p>
            <a:r>
              <a:rPr lang="en-US" dirty="0"/>
              <a:t>Software Testing is a way to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Assess the </a:t>
            </a:r>
            <a:r>
              <a:rPr lang="en-US" b="1" dirty="0">
                <a:solidFill>
                  <a:schemeClr val="bg1"/>
                </a:solidFill>
              </a:rPr>
              <a:t>quality</a:t>
            </a:r>
            <a:r>
              <a:rPr lang="en-US" dirty="0"/>
              <a:t> of the </a:t>
            </a:r>
            <a:r>
              <a:rPr lang="en-US" b="1" dirty="0">
                <a:solidFill>
                  <a:schemeClr val="bg1"/>
                </a:solidFill>
              </a:rPr>
              <a:t>software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Reduce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risk</a:t>
            </a:r>
            <a:r>
              <a:rPr lang="en-US" dirty="0"/>
              <a:t> of software failure in operation</a:t>
            </a:r>
          </a:p>
          <a:p>
            <a:r>
              <a:rPr lang="en-US" dirty="0"/>
              <a:t>It includes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Test </a:t>
            </a:r>
            <a:r>
              <a:rPr lang="en-US" b="1" dirty="0">
                <a:solidFill>
                  <a:schemeClr val="bg1"/>
                </a:solidFill>
              </a:rPr>
              <a:t>planning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analyzing</a:t>
            </a:r>
            <a:r>
              <a:rPr lang="en-US" dirty="0"/>
              <a:t>           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Designing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execution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Reporting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Testing</a:t>
            </a:r>
            <a:endParaRPr lang="bg-BG" dirty="0"/>
          </a:p>
        </p:txBody>
      </p:sp>
      <p:sp>
        <p:nvSpPr>
          <p:cNvPr id="6" name="Shape 194"/>
          <p:cNvSpPr txBox="1">
            <a:spLocks noGrp="1"/>
          </p:cNvSpPr>
          <p:nvPr>
            <p:ph type="sldNum" sz="quarter" idx="4294967295"/>
          </p:nvPr>
        </p:nvSpPr>
        <p:spPr>
          <a:xfrm>
            <a:off x="11752263" y="6507163"/>
            <a:ext cx="368300" cy="296862"/>
          </a:xfrm>
          <a:prstGeom prst="rect">
            <a:avLst/>
          </a:prstGeom>
        </p:spPr>
        <p:txBody>
          <a:bodyPr/>
          <a:lstStyle/>
          <a:p>
            <a:r>
              <a:rPr lang="en-US" sz="1000" dirty="0">
                <a:sym typeface="Calibri"/>
              </a:rPr>
              <a:t>6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326000" y="4914000"/>
            <a:ext cx="1514786" cy="1615993"/>
            <a:chOff x="9727263" y="4504993"/>
            <a:chExt cx="2025000" cy="2025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27263" y="4504993"/>
              <a:ext cx="2025000" cy="2025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22477" y="5364000"/>
              <a:ext cx="1080000" cy="10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6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sldNum" sz="quarter" idx="5"/>
          </p:nvPr>
        </p:nvSpPr>
        <p:spPr>
          <a:xfrm>
            <a:off x="11752263" y="6507163"/>
            <a:ext cx="368300" cy="296862"/>
          </a:xfrm>
        </p:spPr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7</a:t>
            </a:fld>
            <a:endParaRPr lang="en-US" dirty="0"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dirty="0"/>
              <a:t>Main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objectives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of testing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Prevention</a:t>
            </a:r>
            <a:r>
              <a:rPr lang="en-US" dirty="0"/>
              <a:t> of </a:t>
            </a:r>
            <a:r>
              <a:rPr lang="en-US" b="1" dirty="0">
                <a:solidFill>
                  <a:schemeClr val="bg1"/>
                </a:solidFill>
              </a:rPr>
              <a:t>defects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Verification of all </a:t>
            </a:r>
            <a:r>
              <a:rPr lang="en-US" b="1" dirty="0">
                <a:solidFill>
                  <a:schemeClr val="bg1"/>
                </a:solidFill>
              </a:rPr>
              <a:t>specified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requirements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Verification of the </a:t>
            </a:r>
            <a:r>
              <a:rPr lang="en-US" b="1" dirty="0">
                <a:solidFill>
                  <a:schemeClr val="bg1"/>
                </a:solidFill>
              </a:rPr>
              <a:t>expected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of a software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To </a:t>
            </a:r>
            <a:r>
              <a:rPr lang="en-US" b="1" dirty="0">
                <a:solidFill>
                  <a:schemeClr val="bg1"/>
                </a:solidFill>
              </a:rPr>
              <a:t>reduce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level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of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risk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of inadequate software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To provide </a:t>
            </a:r>
            <a:r>
              <a:rPr lang="en-US" b="1" dirty="0">
                <a:solidFill>
                  <a:schemeClr val="bg1"/>
                </a:solidFill>
              </a:rPr>
              <a:t>information</a:t>
            </a:r>
            <a:r>
              <a:rPr lang="en-US" dirty="0"/>
              <a:t> for stakeholders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To comply with </a:t>
            </a:r>
            <a:r>
              <a:rPr lang="en-US" b="1" dirty="0">
                <a:solidFill>
                  <a:schemeClr val="bg1"/>
                </a:solidFill>
              </a:rPr>
              <a:t>contractual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legal</a:t>
            </a:r>
            <a:r>
              <a:rPr lang="en-US" dirty="0"/>
              <a:t> or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regulatory</a:t>
            </a:r>
            <a:r>
              <a:rPr lang="en-US" dirty="0"/>
              <a:t> requirements</a:t>
            </a:r>
            <a:endParaRPr lang="bg-BG" dirty="0"/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Objectives</a:t>
            </a:r>
            <a:endParaRPr lang="en-US" dirty="0"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000" y="4806657"/>
            <a:ext cx="1727498" cy="170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7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Debugging</a:t>
            </a:r>
            <a:r>
              <a:rPr lang="en-US" dirty="0"/>
              <a:t> is a development activity that finds and fixes defects</a:t>
            </a:r>
          </a:p>
          <a:p>
            <a:pPr>
              <a:buClr>
                <a:schemeClr val="tx1"/>
              </a:buClr>
            </a:pPr>
            <a:r>
              <a:rPr lang="en-US" dirty="0"/>
              <a:t>Debugging is usually done by </a:t>
            </a:r>
            <a:r>
              <a:rPr lang="en-US" b="1" dirty="0">
                <a:solidFill>
                  <a:schemeClr val="bg1"/>
                </a:solidFill>
              </a:rPr>
              <a:t>developers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Testing</a:t>
            </a:r>
            <a:r>
              <a:rPr lang="en-US" dirty="0"/>
              <a:t> shows failures caused by defects in software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Testers</a:t>
            </a:r>
            <a:r>
              <a:rPr lang="en-US" dirty="0"/>
              <a:t> are usually responsible for testing</a:t>
            </a:r>
            <a:endParaRPr lang="bg-BG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vs. Debugging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750" y="4239000"/>
            <a:ext cx="1808095" cy="18080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000" y="4237583"/>
            <a:ext cx="1908985" cy="180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6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xmlns="" id="{45907410-9E08-4623-9B76-629FEB295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193" name="Shape 193"/>
          <p:cNvSpPr txBox="1"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Reasons for the existence of defects / bugs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Human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beings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can make </a:t>
            </a:r>
            <a:r>
              <a:rPr lang="en-US" b="1" dirty="0">
                <a:solidFill>
                  <a:schemeClr val="bg1"/>
                </a:solidFill>
              </a:rPr>
              <a:t>errors</a:t>
            </a:r>
            <a:r>
              <a:rPr lang="en-US" dirty="0"/>
              <a:t> (mistakes)</a:t>
            </a:r>
          </a:p>
          <a:p>
            <a:pPr>
              <a:buClr>
                <a:schemeClr val="tx1"/>
              </a:buClr>
            </a:pPr>
            <a:r>
              <a:rPr lang="en-US" dirty="0"/>
              <a:t>The cause of human mistakes might be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Poor </a:t>
            </a:r>
            <a:r>
              <a:rPr lang="en-US" b="1" dirty="0">
                <a:solidFill>
                  <a:schemeClr val="bg1"/>
                </a:solidFill>
              </a:rPr>
              <a:t>training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Time</a:t>
            </a:r>
            <a:r>
              <a:rPr lang="en-US" dirty="0"/>
              <a:t> pressure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Code </a:t>
            </a:r>
            <a:r>
              <a:rPr lang="en-US" b="1" dirty="0">
                <a:solidFill>
                  <a:schemeClr val="bg1"/>
                </a:solidFill>
              </a:rPr>
              <a:t>complexity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Complexity of infrastructure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Changing </a:t>
            </a:r>
            <a:r>
              <a:rPr lang="en-US" b="1" dirty="0">
                <a:solidFill>
                  <a:schemeClr val="bg1"/>
                </a:solidFill>
              </a:rPr>
              <a:t>technologies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Cause Incidents? (1)</a:t>
            </a:r>
            <a:endParaRPr lang="en-US" dirty="0">
              <a:sym typeface="Calibri"/>
            </a:endParaRPr>
          </a:p>
        </p:txBody>
      </p:sp>
      <p:sp>
        <p:nvSpPr>
          <p:cNvPr id="195" name="Shape 195" descr="data:image/jpeg;base64,/9j/4AAQSkZJRgABAQAAAQABAAD/2wCEAAkGBxQSEhUUEBQUFBUVFhgUFhYXFxQVFhgWFxcWFxcYFxYaHSggGBslHRcVITEiJSkrLi4uFyAzODMsNygtLisBCgoKDg0OGxAQGywkHyU0LDQ0LywsLCwsLC8sLCwsLDQsLCwsLCwsLCwsLCwsLCwsLCwsLCwsLCwsLCwsLCwsLP/AABEIALUBFwMBEQACEQEDEQH/xAAcAAEAAgMBAQEAAAAAAAAAAAAABgcDBAUCAQj/xABHEAABAwIDBQQFBwkHBQEAAAABAAIDBBEFEiEGEzFBUQciYYEUMnGRsSNCUnKhwdEVFlRikpOywtIXJDM0Q3OCY2Si4fBT/8QAGgEBAAIDAQAAAAAAAAAAAAAAAAQFAgMGAf/EADMRAAICAQIEAwcDBAMBAAAAAAABAgMEERIFEzFBFCFRMjNScYGhsRUiYSNCkcEkYtFD/9oADAMBAAIRAxEAPwC8UAQBAEAQBAEAQBAEAQBAEAQBAEAQBAEAQBAEAQBAEAQBAEAQBAEAQBAEAQBAEAQBAEAQBAEAQBAEAQBAEAQBAEAQBAEAQBAEAQBAEAQBAEAQBAEAQBAEAQBAEAQBAEAQBAEAQHl7rcdEBz5scgbxkBPhc/BbI02S6I1Svrj1Zh/OWn+kf2Xfgs/DW+n3MPFVev2H5ywfSP7LvwTw1voPFVepmhxyB3CRvnp8Vg6bF1Rmr630Z0GPB1ButZtPSAIAgCAIAgCAIAgCAIAgCAIAgCAIAgCAIAgCAIAgCAIAgCAxzyBrS52gAufYEBX+L4y+dx1IZ81vh1PUq2poUFr3Ki7Ic3ouhzsy3mgxuqmDi5o9pC88hoz4Kth4Pb+0E1Q0ZlzL3QG3QYnJCbsdpzafVPlyWqyiM+ptqvlX0J9hde2aMPbz4joeYKqrIOEtrLaE1OO5G4sDMIAgCAIAgCAIAgCAIAgCAIAgCAIAgCAIAgCAIAgCAIAgOFtjPlpnW+cQ33nX7Fvx462I0ZMtKmQHMrcptTo4DhPpUhDiRGwXdbTMTwbfoomXa4pRRMxKVP8Ac+iJpDs5TtFhEz9lqrXJlmopdj7Js/TkWMTP2W/gmrGiIdtFgwpXjd/4b7gD6LuOngRfTwVhiWuX7WV2ZUo/uicrMpxB1JPsNVd+SPkQHj28D9yrs2PSRY4M9U4k0UEnhAEAQBAEAQBAEAQBAEAQBAEAQBAEAQBAEAQBAEAQBAEBGdvD/dx9dv3qTie9RGy/dMgedW5S6kz7PfUl+uP4QqrN959C3wfdkvUQmBARvbPDpZmM3Ia4tfchxI0ykaWB11C349qrlqzRkVO2O1ET/N2s/wDzj/bP9KmeNj6ELwEvU7ux+DzxTOfM1rRkyjK4k3uD0CjZF6tSSJONjupvVkzUUlhAEAQBAEAQBAEAQBAEAQBAEAQBAEAQBAEAQBAEAQBAEBF+0E/3Yf7jfipWH71EXM9y/oV5nVzoUmpOuzk3jl+v/K1VGd7z6Fxge6+pMVDJoQGKeZrGlziAALknQIlq9EeN6LVkDxDbR++Bh/wmm2U/PHU9PBWdeD+z93X8FXZnvmft6L7kzwrEmTxh8ZuDxHMHmCORVfZXKuW2RY12RsjuibywNgQBAEAQBAEAQBAEAQBAEAQBAEAQBAEAQBAEAQBAEAQBARTtGP8AdR/uM+KlYXvl9SJne4f0K13ivNCg3FgdmbrxS/7n8rVTZ/vS74d7n6k1UInmKedrGlziAALkngESbeiPG0lqysNqdpzUuyRkiEHTkXnqfDwV1i4nLW6XX8FHl5nN/bH2fyR7eKZoQtx0MFxp9NJnYbg+s3k4fcfFabsdWx0fU30ZMqZaroWvhGKR1EYkjNweI5g8wR1VFZXKuW2Rf12xsjuj0N5YGwIAgCAIAgCAIAgCAIAgCAIAgCAIAgCAIAgCAIAgCAICI9pjrUl/+oz4qZg++X1IPEXpjyfy/JVe+V9tOZ5hZPZW68Mv+5/K1UnEfe/Q6Lhb1o+rJrUTBjS5xAa0EkngANSSoC8yyZU2121pqnZIiRCOHV9vnHw6BXmJhqtbpdfwc5m8Q5r2Q9n8kaM6mvRdSBGTeui6H3fL3Qx5h8M//wB93tXnlrp3M9Xt3aeR0sBx+Slkzs1B0e3k4fcehWnIxo3R0fXszdjZsqJarp3RcOC4rHUxCWI3adD1DhxafELn7K3XJxl1OnqsjZFTj0ZvrA2BALoAgCAID5dAfUAQBAEAQBAEAQBAEAQBAeXGyAqLHttKgzybiUsjBytADdQ3TNqOZV5j4VfLW9eZzuVxG1WtVvRI5/54Vv6Q73M/pW7wNHw/kj/qOT8X2X/hv4FtpUNnj38pfGXBrwQ3QO0voOXFacjBr5bcFoyRi8Rt5qVktUy3muuLqjOiIvtBtrDTStitnN/lMp9Qfe7wUunCsti5Ly/2QsjOqpmoPz9f4NLtEqmS0AfG4Oa57CCOBF1lhRcchJ9fMw4hJSxW10en5Ksur85fQsrsvnaymnc8hrWyEknQAZGqj4gm7kl6HS8KaWPq/VnRwzbeComdCRladI3OOj+oI+aeg5rXbhWVwU/8/wAGyniFVtjgvp/JF9rNiZI5M9GwvY86xj5hJ4i/zfDkpGLnbVts7EbM4bvluq+qNuu2VbSYfK99nTODczuneb3W9B8VrryJXZEW+mptsxYUYs4x9PN+pAbq9OaJlsHg8dXFURyi4u2x5g2NiDyKp+ITcLIyT7F9wuuM6ZRktVr/AKNam2FqDUGJ+kQ1MosMzb8Gjk7r04rKXEVy9V7RjDhOlvm/2lq4Xh7KeNscQDWtFgAqmUnJ6su4xUUkkQLb3auWOcRU0hZkHfIsbuPLUchb3qzwcSE4Oc18in4jmzrmoVvT1Iz+eFb+kP8Acz+lTvBUfD+Su/Ucn4vsj1HtlWAg79xsQbENsbHgdF48ChrTaex4lkJ6uX2RcOFVzZ4mSs4PaHDzHBUE4uEnF9jp4SU4qS6M3FiZBARPbsVTIxLSSObkvnY0NOZvMi4vmH2i6kYzr3aWLVEXKVuzWp6NfcrwbY1h4VDvcz+lXSwqH/b+Tn3xDJXlu+yM1JtrVse1zpS9oNy0htnDmNAsZ4FLi0lo/qZ18TvUk5PVFu4ViDJ4myRm7XC/4g+KoZwcJOMuqOkrnGcVKPRm2sTMhO321Rp7Q07rSmznOFjkby8z8FPwsVWvdLp+Ss4jmOlbIe0/sQf88K39If7mf0qz8FR8P5Kj9Ryfj+y/8NvCsexCplbFFO+51JsyzW83Hu+7qVHyKcamO7b5/UlYl+XfPbu8u/ki3qSMtY0OJcQACTxJ6nxVKdAjMgCAIAgIzt9i/o9K7KbPk+Tb17wNz5C6k4dXNtS7LzIubdyqW+78kUvddGcmMy83LXQy2PTd2F1kYlu7KYk+qw8tjflmY0xZ+JBA7rrHjcW+1c7lVKq7zXl1OqxLedQnr59Cq8RppIpXRzgiQG5ub5r/ADgeYPVXdFsLI6xOeyaJ1Tan/n1PTMSeIXQ5iY3EOynk4G929L8166YuxWd0eRyJqp1dn9jUutpH0NpuIPERhBswuzuAv3jawv1AtwWrkx37+5v581Vyl0/JiponyPayIFz3GzQON+t+QHVe22RrjrI8opnbPbHr+C9tnqaSOnjbUP3kgADndfxtwudSuaskpSbS0Otri4wUW9Tm9oX+Rl9jf4mrdh+/j8zTme4n8ilrrpDktCxuyM/4/tb8CqXiftx+R0HCPdy+f+ix8qrC2NPGK5sEL5XcGNJ/ALKEHOSiu5jOahFyfRFB1dS6R7nvN3PcXH2k3XUQgoRUV2OPtm7JuT7mLMvXJLqYxg5a6LoLrIx0LK7KsXu19O46t+UZ9U6OHkdfNUvEqdJKxdzoOFX7oOt9ixFWFsEB5ewEWKAqDb7Zk00hmiHyLz3gODHH+Un3H2q3wMrVcuTKPiWH/wDWH1IldWpS6Eu7P9pPRpd1IfkpD5MedAfYeBVfnYvMjvj1Ra8Ny+W+XLo/syxtp8dbSQGR2rjoxv0ncvLmVU0Uu2e1F1kXqmtyZSNXVOle58hLnPJc4+J+5dJCKglFdjk7LJWScpdWeIY3Pc1jBmc4hrW9SUnYq47me1VSsmox6lzbF7NNpItbOlfq93U9B4Dkubvuds9zOrx6I0w2xJKtJvCAIAgPhKAprtHxff1RY09yHuDxcbFx+A8ir3h1Oyvc+rOe4ndvs2LovyRTMp5WaE7Gyx/JOfL8qT6Ra2vD1f2PtVJ4n/lbu3Q6Hwn/ABNnfr9SCByvDntCV9nOL7iqDHHuTDIegcLlh99x5qv4hTvr3LqvwWfDLtlmx9GWHtdsxHWR/Rkbqx44g+PVp5hU9F0qpbol3fRG6G2RTNdRyQSOimble3iORHJzTzBXRU3RtjuicxkY8qZbWa91uNGhlpoXyPbHE0ve42a0ff0A5larbY1x3SNtNErZbYlw7FbJtpGZn2dM4DM7p+q3o0faufyMiVstX0OmxsaNENF17slajkkjPaJ/kZvY3+Jqk4fv4/MjZnuJfIpS66Q5TQsjsh/1/a34FUvE/bj8i/4T7uXzLJVYWpXHaxjFgymaePyj/YD3B5m58lZ8Np1k7H2Knil2kVWu5W11dFCTfYLZwVEFQ+QaSNMLD0AHeI/5W/ZVNn3tWpLt5l7w3HXKbl/d5EKmjLHOY8Wcxxa4eLSQfgrauanFSXcpra3XNxfY3cBxM01RHKPmuGYdWnRw93wWvIq5lbibcW7k2qRflPKHNDmm4IBB6g8FzOmnkzqzKgCA166kbKxzHgOa4EEHmDovU9HqeNalH7U4C6imyG5jdcxO8PoE/SH2q/w8nmx0fVHOZ+JyZbo9Gca6mlfobmIYrLOGCV5du25G+z7zw9wWquiFbbiupvuvnakpPoaZd1WxvTzNKi29EWl2dbKGIekTttK4d1p+Y3p9Y8/cqDMyubLRdEdLhYiphq+rJ8FCJx9QBAEAQHI2pxUUtNJLzAs0dXnRo9/wW2it2WKKNV9qrrc32KEe8kkk3JNyepOpK6dLRaI5OTbbbOhs9hvpNTFFyc67vqN1d+Hmo+Xby6myThU8y1Lt1L7EAyZbC1rW5LmzqChNocONNUyxcmuu36jtW/h5LpMS3mVJnMZtPLua7M57HEG4NiNQehHAqQ0mtGRU2nqi+tlcVFVTRy8yLOHRw0cPeuYvqdU3E6yi1W1qaNPa/ZdlZH9GRurHjiD0PUdQvab5VS3RPL6I3R2yKcmwuZs/o5jO+vYNHBw+kD9DxV6sut179Tn5YVqt5ehbmxeyLKRmZ9nzO9Z/8rejfiqTIyJXS1fQvsbHjRHRdSVqOSAgIz2i/wCQm9jf4mqTh+/j8yNme4l8ikl0hyxZPY//AK/tb8CqXiftx+Re8J93L5li1MwY1znGwaC4noALlVnXyLRvRalAY7iRqZ5JXfPdoOjRo0e5dPj1cutROVybXbY5GixpJAaLuJAA6kmwC2TkoxcmaoQc5KK7l/bO4aKenjib81tj4nmfM3PmuXsm5ycmdbCChFRXYq3tMwvc1e8A7swv/wA22DveLFW/DbdYOHoUvFKdJKxdyJKzKot7svxje026cbvhOXxLDct92o8lz+fTy7NezOj4fdzKtG/NE1UInhAEBxdqcJiqIHtmsABmzcMpGuYHwWdc5QknHqa7YRnBqXQoh4sSAcwBsHAWBHW3K66iLbS16nJzSUmo9DysjElnZzhMU9TeVwJjGZkZ5n6Xjbp5qs4lZOMUl0Za8LqrlJyfVFytbZUpenpAEAQBAfCgKq7V8Yzysp2nSMB7vrm9h5DXzVxwynydjKXil3mq18yAq1Kc7uyWPNopHSGPeOIDR3gMo4nlz09yh5eM79FrpoTsPKjRrqtdSWf2qf8Ab/8An/6UP9LfxfYm/q0fhIptbj7a2Rkgi3bmgtPeBuOI5ctfepmLjOjXz11IWZlRvS0WjRwlLIJPOyrGMkr6dx0kGdv1xxHmP4VV8Sq1SsRccLu83W/mT7aHaGKia102Yh7soyi5vYnXXhoVWU0TulpEtLr40x3TI4e0ChLs5jkzAWvkbex4i9+Clfp1/wDH+SL+pUfz/g7mz21cFY5zYQ8FgDjmaALE201Wi/GnTpu08yRRlQu12diQKOSAgIz2i/5Cb2N/japGH7+PzI2Z7iXyKRXSnLFldj/+v7W/Aql4n7cfkXvCvdv5nT7UsX3VOIWnvTEg+DB63v0HmtXD6d9m59EbuI3bKtF1ZUSvznDewStbBOyV7M4Ycwbe3etYE+xaMip2w2p6EjFtjVZvktSdjtT/AO2/8/8A0q79LfxfYs/1aPwnD2s2wbXRBhhyOa4Oa7Nex4HlzBIW/HwnTPcpfY0ZOfG6tw2kTViVZ3tiMX9Gq2OJ7r/k39LOOh8jb7VEzauZU/VE3Au5dq16PyLzaVzh0p6XoPhKAqjtF2s3rjTQO+TabSOHz3A+qOrR9pVxg4mi5k+vYpeIZmv9KH1ZAyrUpz4034LxPU9aa6mxRVb4Xtkidle03B/+5LGcFOLjLoZVWSrkpR6l4bJ7QsrYg8aPbpIz6LvwPELnMiiVM9rOnx743Q3I7q0EgIAgCA1MTrWwxPkebBjS4+SyjFykoruYzkoxcn2Pz/X1LpZHyP8AWe4uPny8uHkunrgoRUV2OSttdk3J9zA2MkgAEkkAAC5JPAAdVlKSitWYwi5NRXU3PyNU/o0/7tyjeNp+Il+Av+Efkap/Rp/3bk8bT8Q8Bf8ACPyNU/o0/wC7cnjafiHgL/hNNzCCQQQQbEHQgjiCOqkRkpJNdCJOLhJxfVGahqXQyMkZ6zHBw8uXnwXlkFODi+5lVa65qS7FhdpNQJ6Onmj1aXg36ZmuFvfoqjAWy9xZd8RanjqcenUrfKrooNSZdltY2Oqc15tvGWaTzcDe3mL+5VvE63KCkuxa8KtSnKL7lv3VKXwugIR2p4m1lNuQRnkcNOeVpuSfDgFO4fU5W7uyK/iNyhU492VLlV8c5qWX2QxWjnd+uG+5oP3qk4nL+ol/B0HCl/Sb/kiG2mK+k1T3g3Y35Nn1W8T5m5VjhVcupa9WVmffzbXp0RwsqlELU22YTUEAtp5yDqCI3WI5EKK8ylPTcTFg3vz2n38jVP6NP+7cnjafiPfAX/CffyNU/o0/7tyeNp+IeAv+E1pqZ7DlkY5juOVwLTY8DY8lurtjYtYvUj21Tqek1oY8q2GpMvDYPF/SKRhcbvYN2/2tFr+YsVzeVVyrWux1WJdzalLv0JEVHJJA+0TavdNNPAflHDvuHzGnl9Y38grDBxd73y6fkrc/M5S2R9p/YqrKrw57U38BwZ9XM2Jml9Xu+iy9ifb0UbKyFTDXv2JmHju+enZdSebbbFN3DH0rbOhbbKPnMHEeLhqR59VVYmU4Wfu6MucvEVlf7V5roVmAr5PVanNvy6nT2fxaSkmbLHy0c3k5l9WlacimNsNrN+NkypnuX1LywjE46iJssRu1w8weYPQhc3ZCVctsup1FdkbIqUejN5YmYQBAQPtOxA5G07D6/ff9UHQeZ+CsOH16z3vsVnE7Hy+XHv8Agrn0Mq43lDyX6kh2CwXeVYc4XbEM/D5x0b958lX8Qu/ZsXcs+GY/9Te+xboiHQe5U5fH3dDoPcgPhiHQe5AVHt9g27qy5os2UZhp84aO+4q5wLtYbH2KHieM+YpruRz0MqfvKzksmGzMPpNJNRPNiPlIj01vp7Ha/wDJVeXrXarYl1hf1aHRMiE2HuY90cgyvabFp+I6jxVjXfGa1RVW4k65aMNpCNQbEa3HG6yc0/JmtVSXmmduHaKtYLCd1h1DXH3kXUaWNQ3rtJscvJitN32PT9pq4j/MOHsDfwXixcdf2nrzMl/3fY41TG+RxdI5z3Hi5xJPvKkxcYrSK8iHOM5vWT1ZiNIdALkk2AA1J6AL2VsYrVnkcecnoiw90cPwzJwmlvw5Pf6x8h8FSxfiMjV9C/kvC421df8AZXnoZV3vOe5MvU28JwczTxxcnO731Rq77BbzWjJv2VN9yTiYrnak+heUFO1rQA0aADh0XPHUHvdDoPcgG6HQe5AV72o4PfdztHA7t3sOrT5H4qw4fdsm4vuVnFKOZWpLqvwQH0Mq43lDyX6kr7O60wVGRx7kwy+AeLlp89R7lAz4b4bl1RacMm65uD6Mm2120Ho0dmWMrxZg6frHwH2quxqObL+C0ysjkw8uvYqGaBz3FzyXOcSSTqSTzKv4uMVojmZwnKW6T82eBREkBoJJNgBxJPALyV0YptiGPKbSRb+xWzopIRexkf3nu6noPAcFz99ztnuZ1GNRGmtRRIntuLFaTeVHt3szuJt7GLRSHUcmyG/uB+PtVvg5Wq5cupScRwvPmQ+pGvQyrHeip5L9SQbH4w+jk1uYnnvt6dHDx+Kh5dKtjquqJ+DdKiWj84v7FvwTB7Q5pBBFwRwIKo2mnozoU9fNGRD0FARjG9koJpHTSvkBtdxDyAA0dOQstsL5xWkWaZ0Qm9ZI5GE7JUVVE2anlfJG69nCR1jY2PLqs/E2+pj4Wr0JPgOAx0jXCK/eNyXHMb8OK1TslN6yNsK4wWkTrLAzF0AQEexKkpsQzx5yXU8mV+UlpY/Le1/YftWcJyg9YmE64zWkkc/+z2n+lL+8K2eJt9TV4Wr0NzCNjoaeUSsdJmbe13kjXQ3HNYzvnNaNmcKIQesUb2NbPQ1I+UbqODho4ewjULCE5QesTKdcZ+0iK1PZ+8f4UxI6PaHfaLKVHNmupFlgwfR6Gmdiar6UJ8nhbPHP0NfgP+x8/Mmr+lD7np47+B4D+TPBsHOfXlY0fqsJPvcfuWLzpdkZLAj3ZJME2ShpjnN3vA9d+pA520sPJRrLp2e0Sq6YV+yeKrDqbFI45mSOdGMwYWOc0aGztOtxZeQtlD2T2dUZ+0jU/s+p/pS/vCs/E2epr8LV6HQwTZOGmk3jMxda3ecXWHh05LCd05rRszrphB6xRIVrNp9QC6A421EtOIgyreGMme2FvG5e/wBVoI4HT7F7FtPVHkoqS0Zxv7Pqf6Uv7wrf4mz1NHhavQ8QbFUolyiV+8ZleWiU5gL91xHEC4+xePIsa0bPVjVJ6pGXaTZqm+UqqqWRjWtzPdndla0eHIeAWML5xWifkezorm9ZLzNek2HpZWNkjkkcx7Q5rhIbFpFwQs/E2epj4Wr0OlhOxsEEgkbmc4cMzi4C/QHmsJ3TmtGzOFMIPWKO1imJxU0e8neGMBa3Mb8XENaNOpIC1G0x4pjMNPu9/IGb14jYSDYvPBt7WBPigNLaDEKS/o1S9odJG6TJYk7tgJc/QaAWOvgvU2nqjxpNaM4GHbG0c8TZoJZHxvGZrhI6xHmt3ibPU0eFq9DQiwjDHMZI2peWSTejscHvs6W9sg04/YvfE2eo8LV6E6wTCm00e7YXFoJIzOLiL9CeA8FplJyerN0IqK0R0ViZBAQztXxgU9A5geGPqHNp2uJADQ82keSeQZmKA4PZ9iUUEtdRUMkdQxjfSqXI8PaczAHx3B4h4Bt+sgNbZnaeqqHsjlxARzzRyA08tGYSyXKcoikcLOINuN7gcEBuUG2NRUMw+Bj8lS98oqyGtJa2lu2U2Is3M7KBpzQGhSbQ4o2kgr5KiJ8bqhsRg3TRmjdLu8xkGod4DkEB3KerxKulqX0lRFTRU87oI43RCTeGMgPMjr3AJvwQHCiZXtlxeWkqI4dzPvHtMYfvZGwsJBJ9Rlh7blAdP8uV9bPSR0k7KZs+HNq33jbJZ7nW7oPtA48EB5mxHE5XVm4qo2DDw1hzRNJqJREJHuf9BpvYAIDHS49X19TDHS1DKVsuHxVbgY2y5XvJuG38bDXkgPFBtfW1MNHBG+OKpnnnhknyBzQ2mNnOZGdMzrhAfZ9q62Js1PLK101NX0kBmaxo3kNQQbFnAOsbaIDt7SY9VRVk8dMN5kw908cWUHNMJMoOmp05IDnbCbSyTVDI5a8Sl8Rc6CSldTyB4tfduNg4DW/FAWJUeq76p+CAqPAsXMGF0bWVopC985IbAamV7RI71GDgAbXNufFAbeE7ZVRjp5pJRJEyuNHO7diPPHJYRSuadYyHEAjTigNip2ome2pm9NbSwmr9HpvkBM9zYQRKY2DVzi6+uoAagNKk20rXUtaIXmokp5Ymsm9Hcx+5ktne6ntcluulkB7h23lipql7KxlZI3dMiZJTuppGPleIw6RptmYCRwHJAdHaGTFKGiqaiWsilywtc20LWuZKXtBy8iyxPEXQGPFqjEKaKmlnq2Tb+qpWZBBG1rBJcvAJBPQAoDTrMaxNwxKeGqYyOhneGROiY7O1gDi0v5Cxt1XoN7Zp0k2Mvn3pDX0NNM5mRti2TPaO51Aabm/E3XgNjtYxKK1LRzSsiZUTtdO57g0Cni7zwSeGY5R70BxcB2j3OEYhHSTNc+gMggkaWvaYnOL4iOIcACW/8UB08MxevgqqBtXUR1Edex3cbGIzE9sW8GUjiOWqAjWOV9dWYcayaePcSVcbRTiNoyNZUhrCJOJdcC9+IQFmbcUcEtBO2qdkiEZeX82OaLte39YECyAr3s+k9IpcQqap5fW7gwuDxlcyAQ3jsOjtTfnZAcfZbHZ6XDjQAkzVkcLqIgXsKruSfsEOcfagM+BU+7oKKO98mNZL9cr3Nv8AYvT0vReHgQBAcDGNmWVNXT1EzszaYPywloLHPkFs7r8bDgLIDWxfYyKWeKeF5pnRskiduWtYXxyixFx6pB1B6oDSpNh3Nlhlqq2oqm0rt5Cx7YxZ4BAc5zRmeQOqA0Ng8JbLW19eInxMmcI4Q9pa4i15ZA06tDnW9x6oDrHYhpw+Oi3zrRyNlEmUXJbLvbZb246IDDXbCEzSyUtbU0rKh+8miiyZXP0u5riLsJtrZAdGk2UbG2tbvXH01xc4kC7CYxH/AMuF0B4wTZFtNLTyCVztxRtogC0DM1pBzk8jpwQGhjewO+mmkhq56ZtUAKmOPKWyWGW4J1YS3Q2QHSwrZKOnqmzxOIaylZRtjsLBkZuDm4koDkjs6YIWMjqJY5oqiWpinYGhzDMe+3Kbhzfb0QHs9ncTqWaGWeZ8s8rZ31JyiTex/wCG4ACwDbWAQHil7P3CSWWavqpZJYPRzJ3Y3tGYOBY5vq8PO5QG3hWxj2VMVRVVk1U6FrmxB7Y2BufQuOUXc62mqAy7S7KS1UmeKuqaYFm7fHGQWObfiAfVdqdQgNWXYBjBTGinlpX0sbomPAbJmY85nB4cLEl2t0B6pNhGtoqqkknkm9Kc97pXtbna9wHe00JBAPJAfJtgmej0kUM8kMtHcxTtDS4l4tIXNdoc3FAYKbs/e0Tk19TvZ3xymZuWN4dGCAO7o5n6pHIID0zs8ZJvzW1EtTJPGId4QyMsY1we3IGiwcHAG6A8TbASSwTQ1GI1MzZYxC3OGZWNDg6+UWzu09Y6oDuY9s2KqKnjMhZ6PNDMCADmMXAG/AFAQPC9kZK2XEg6pqKeKSsc2SNrW5ZmWabguFxzFwgJtDsmI6yOqhmkjDYW074bNcySOMOEdydQRmvp0QHt+y0b651ZMd6TCIGROaCxjcwc4i/FxPNAc7GdgY5pKh8cm4bU03o0jGMblNnXbJbTvDUeaA6FTss18lDIZCPQQQ0WHfvHu9ddNNUBHZ+y8FpiZW1DaffCdlPljLGvz5+NrkcdL80BJtqtnBXMiikkc2FkjZJYwAd8GEFrHHk24uUBq4rseyWp9IikMLnQPppWtaC2SNwIbcXFi2+h8LIDPg+yVPBHStcxsslJHu4pXNs8C1iR0ugOPP2eA0wgZUyRltW+sbIGNzNe4k2AJtoTxQHT2f2cqYJc82Iz1LMpG7kZG1tzazrt1uPvQEmQBAEAQBAEAQBAEAQBAEAQBAEAQBAEAQBAEAQBAEAQBAEAQBAEAQBAEAQBAEAQBAEAQBAEAQBAEAQBAEAQBAEAQBAEAQBAEAQBAEAQBAEAQBAEAQBAEAQBAEAQBAEAQBAEAQBAEAQBAEAQBAEAQBAEAQBAEAQBAEAQBAEAQBAEAQBAEAQBAEAQBAEAQBAEAQBAEAQBAEAQBAEAQBAEAQBAEAQBAEAQBAEAQBAEAQBAEB//2Q=="/>
          <p:cNvSpPr/>
          <p:nvPr/>
        </p:nvSpPr>
        <p:spPr>
          <a:xfrm>
            <a:off x="157164" y="-1303338"/>
            <a:ext cx="4200525" cy="2724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Shape 196" descr="Image result for ajax programming"/>
          <p:cNvSpPr/>
          <p:nvPr/>
        </p:nvSpPr>
        <p:spPr>
          <a:xfrm>
            <a:off x="157163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Shape 197" descr="Image result for ajax programming"/>
          <p:cNvSpPr/>
          <p:nvPr/>
        </p:nvSpPr>
        <p:spPr>
          <a:xfrm>
            <a:off x="309563" y="7938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Shape 198" descr="data:image/jpeg;base64,/9j/4AAQSkZJRgABAQAAAQABAAD/2wCEAAkGBxQTEhQTExQUFhUXFyAaFxgXFxwZHBwZHRgcGxwXGhwdHCggHR0lHR0ZJDEhJSksLi4uHCAzODMsNygtLisBCgoKDg0OGhAQGiwkHSQsLCwsLCwsLCwsLCwsLSwsLCwsLiwsLCwsLCwsLCwsLCwsLCwsLCwsLCwsLCwsLCwsLP/AABEIAPsAyQMBIgACEQEDEQH/xAAcAAACAgMBAQAAAAAAAAAAAAAABwUGAwQIAgH/xABQEAACAAQDAwcFCwkFCAMBAAABAgADBBEFEiETMUEGByJRYXGBFDKRocEIIzNCUnKSorGysyRTYnN0gpPC0TREY4OjFSVUw9Lh8PFDZGUX/8QAGgEBAAMBAQEAAAAAAAAAAAAAAAECAwQFBv/EADARAAICAQEGAwcEAwAAAAAAAAABAhEDBAUSITFBURMycSKBkaGxwfBSYdHhFCPx/9oADAMBAAIRAxEAPwB4wQQQAQQQQAQQQQAQQR8ZgBc6AbzAGriVaJS33sxyoOtju8NCT2DwjLT1Cvmym+VspPC4AuB3Xt3gjhFT5S4iTPlhCCwbJLv5o3M83Tzspy6f4TdZif5NyAlPLtxGYdx836toyjlUpOK6GkoOMU2ScEEEamYQQQQAQQQQAQQQQAQQQQAQQQQAQQQQAQQQQAQQQQAQQRjn1CoLuyqL2uxAF+rWAI7GMaWQyKdS17gb9xCqO1m0F9LBr2tErC9rWFTXSCGv75mFiCCnSVF+aUWoe+/pQwozhPeui8o7tBCo5+OU5lSZdDKYiZP6U0g2Ikg6DTUZ2Fu0Kw4w0qqoWWjzHYKiKWZjuCqLknsAEco8occauq51U9wHboKfioNEXvCgX7bnjGhSz3Scp59OBlfMqgiz66EEEA7xe5jqTBp7zKeS8xQjtLVmUblYqCVF+o6RyzyPwnyzEKanIurTAXH+GnTcHvUEeIjrKKqKTtF5ZZTS3nYQQQRYoEEaOOYolLIefMuVQDQbySQqqO8kCFzO5zqj4siSveWb1jLFJTUeZ1YNHmzpuC4DUghO/wD9UqruGFMNwUhXGpsb6zDfS4tpr3WOfBOcmsfMop/KX3+9S3OQXtqEB0PWSN0R4sTaWzM0Vbr4jbghcHGMbnDoUySF+W+RLDrOd3P1IWlfzgVbTCpqJjIDbPKdgCOtVGzuOq9onffRGX+NGPnyRXpb+iOkoI5rlcqwWAeprVJ47IEd9vKrmN3BOVzvMKLXzpJCkhqktKl3HxSwnTACe1eEN6XYeBhfLKvgzoeCEzS858+QwWZOpqgfKV1a/Zml2K/vJF7wTl/STwMzbJj8sjL4OOj9Kx7IKa9CJaTIlcaku64/2WuCPim+o3R9i5yhBBBABBBBABCG5+8e21VKolN0kDPMHAzXHRB+amv+YYdmNYmlNIm1EzzJSF27bC9h2ncO+OTaysedMmT5usya5dz2sSbDsG4DqAgCZ5DYxPk1tOJEwh3nIgU9JGDsFYMPmneLEa6x1NHNPMth23xeW3CQjzT32yL9ZwfCOicbxJaannVD+bKls57coJsO07vGAQuOfflSJVOtDLb3yfrMAOqygdx6s7WHaA8I0myxmrZz1M+bOmOXZ2Ls1iLk8ADuA3AcABGpUuBpAgbPud8HzTamsYaKBJQ9rWd/EAS/pGHlCL5J8rjQ4NLl08sbZpM2eztuF582UjAW6R9748FG++lQ/wBt1Z31lYb/AP2Z3/XAchwcteXE2RUNIkBF2ds7sMxLFQ1lG4AAjXW5PC2tSn84Nde23t3JK9qwv5812JZpk1mO9mmMxPDUk3OkeQD8p/pGM3jk3zPUw63TY4JPEm+7p/YuOJ8qqmchSbOZ0uCVuguQdPNAvY6+ER85+gT2Hj2RXsrfLf6RgIb5TfSP9Yp4LfU6Y7YxxVRx0v2r+BhcreTuHYVLlbRJ1ZOnBsiTJgRAABmmEogItmGXUm50ItcQeF85T0YIpqKjlXABISYzEDcGbaZj4mK7UzZk0gzZs2YQLKZkxnsOoZibDsEYPJx1RuopHizzTnzbZbMS528QnS5koinVXUqSkpwwDAgkFphANuwxRZbX3bu6N4yF6hBsl6omjOy4ckeaObWyZdS9UiSplyAilnAuRa5sAbjti54BzJ0sps1TNep0tltslvwPRYtp860KulxmplKElVNTLQblSfMVRckmyhgBckndvMWXkXy4q5NQM82bPRwQUnTWYXAzBgWzEHQjTffuhRNjNnc1WFN/dbdqzZo+yZFS5Q80TyVM3DZzki5MicQQ3Yj6WPY179Yhq4PiC1EiXOUEB1vY8DxHgbiNyKtJl4zlB3F0xCcieXk+ncymVrISJkl7jKQbG1xeWQeG7sh3YPikuplibKNwdCOKnirDgR/33RQudfkfmU4lSjLUyRmmWHwktRqSNzMq30PnLdTfo2guS2O7DYVsoWpp5yTpYN8kxfOljrsOmh3lSQes08nodya1SpqsnR/q/Z/v9RzwR5RwQCDcEXBHEdceo0PPCCCNHHcTWmpp1QwuJUtnI68oJyjtJ08YAVPP5yqXImHymu5YPPA4KNUQ9paz23gKvXCbdujG4SJ4m1E6YTUPNuVymxDXZnLbhrYAb/CNCq3G0EQOf3OWGWlVdUfjuspe5FzNbvLj6MN2vo5c6W8qaoeW6lWU7iDwil8yCAYNTEDUtNLd+3cfYBG/zkY/MpKZTJIEyY+QMRcquUksAdL6Aa9cVlJRVs2wYZZsixx5sTnKTkxKpqiop00yNdLG/RYBlU34hSAd26KIcLnTZuzko01iQAEBOp0F+rjvi8VtPmDTHZmdtWZmuSesk3Ji5cxOKoHqaS3SPv6tbUgZUZSeodAj5zRz4cjcq6HubU0MMeFSSW8qTa4X7iD5b4OKQNTLa0rDZSEjS7bScWbxYk+MVnCqHauiXClhvO4WBPsi88739pqv2SWP9R/6xT+TtMs2fKluLqxsRci9lJ4a8I64nzkixNzfgMF8plbid2uhUaDNqOlviHxTk8JKM+1RsrZco0fz2TOVzaJ0dG11IFuMSkrDJN7bCTvtfaT91gb6NuubemPE+mlKkxhRoxS1gsyec12A098voDwB3HhYnVYZFd9FU2Q6oNkIuNJRSXdlNJLAVrZtpPsdWGbpOot0R5pbzl3akbMvDac5vyaXobWz1Fzu/Tsb33rmGm+J8KRG8ik09LmZUuozMFuxsBc2uTwA4xItycbX32nNjwmgkjrA492/si7YXyfpZlQ0lqZcoVzdXn3BVkCgktY3V+HFWHCJtuQ9D+Y/1Jn/AFxVwaJsVi8nnIvmk+cykbVQQVNjv0tfiCdLHjA/Jxwyrmk9IHKdpoSCBlvwN2G+w7dDa6co8ApZDSlSmUh1mElnnnVFDKoytlBY6dJhvFrxEmgkafkyagHR5w357t05iiwygWBLXbcBE+G6Flaq8DeWmdsmXTdMUnU7rA3Ph7I18KFqiX3n7jRaKnC5Jkz3EnI0tbgh2OvR1+EYEaka9R3jWKzhf9old5+60Vaok6B5vjfD6fub1TGEWKK1zcG+Hye+YPROmCLLGZcw1tSkuW8yYQstFLOTuCqCWJ7AAY535O47JlYdiUsAONtLmSUvlIUzAgmgEXyj3oEb+lY2vDh51sQ2OFVbA2LJs11sbzGCaHuJPhw3xzphYApa86DoSUHmecZ6toPOJsjeZwvfhEPiTGTi1Jc0Pbmh5VtVynp3lhfJwoVs4JZSWsMtgQFAAvqD2QwoSPMAT5TV6G2zW/QFr5za7HpA77KNDqTwh3QRMpOUm31CMNZSpNltLmKHR1KsrC4IOhBjNFb5xcceiw6oqJRAmKAEJF7MzqgNjobXv4RJUQ/ODgSYfWzKZCCjoJkq5N1ViQEJO8gqddbi19bxVMOwiqqnKU8mZOZSAdmpYC+7MbWUGx1Nt0ZKjNPZ5093mTWN2Zjcm/XFz5j8YanxTyZQTLqVKsOpkRpiv4dIdzHqgQPbkZg3kdDTUxtmlywHtuznpOR3uWhf88dZmqaeSPiSyx73a32J64bUIflhU7fE6hr3CvkH7gCkfSDemOfUuoV3Pa2Fj3tTvfpTf2+5DYu2WXaLP7n+izT6yoI81UlqfnEsw+qnqim8o5thaGtzEUOTDTM4zpzv4LaXb0ofSYpp1xs7dt5fYUe7KzzuH8oreynlfeJiu8jR+WU/zj9xosHOwbz6/slSh6gfbEFyNH5ZI7z+G0dkT5eRe+VOOzaaUzSpJOW15j22YuQN2YMxuQLDt6omsanz0RRToHmM4W7eagO+Y9iCVHUNdYhOcA/7vm96fiLEzjuJinlh2RmQuFmMp+DRtDMNhew7OuOpK0qXV/Yys06bEqmVVyqaoaTME5GZWlIyFCgv0wWboncD1x75YY+9MmWSFacVaZZtVWWmrOwBG/RR1k9hiEop1NIrVelmhpWxc1bbQzgqr8GS5LEHNpa+4bozY7SVKSq+a8uQVmoQX2rZlkqDkULs7aXLHXUseqNPDW8r/j8/O5FlldqibIkvJmSpbsqs+eWXBugNgA621PWYjcCraqZUzUd5MyTJ6LOkpkvNtfIt3YHKLXPWQI38NqWShSYwAZafNZTcWVLrqRvIA4aE8Y1+RErLQyDe5ddox62di5PpMZ8ov1osfcRxCYi1ZGX3oKUuDuKAkNrrrfq/r5bEG289Q8spKU5geiVbKjKCbkkWLFmtYBkAuQ0ep/KOWJjygG2i9YAXziu+/wCi57kPG19uTUEuyGxyhTmXQdK/RtmJuLA9zCK01zRJXeUVSZlHUm2WyAWub6qraggFd4sDr1gboVuGm0+V872GGbjGJGfRVRKBLS7iz57gnj0VsdDpr3wsKH4eT88e2M5qmSh+82Z/3fK+fN/HmRaYqvNn/YEHVMm/isYtUZGgnfdEY+VlSKJb++nazCD8VDZUI4gsc37g8EnRjOw7NYvHPzW7TFmT81Jlp6QZn84ijUZIBbr0gQxr8w88ivnJlvmpyS3VlmJp45vVD4hJe50pSXrZxGgEuWp7y7MPUkO2BIQtOf2ry4dLT85UID3Krv8AaBDLhMe6Kq7eRSuszHPgEUfa0AKGS9y0XHmOkZ8ZDfm5UxvUE/mim024nrP2Qw/c6U96+pm/Jp8vi8xT/IYEIf8AUzgiM7blUse4C5jneinli8xvOclie1iSYdHOJWbLDqg8XXZj/MIQ+ok+EJqlSyEnjHJqH7SR9RsHHWLJkfVpfD/pXOUlTvjpPkZhRpaGmkMAGlylDgbs5F3+sTHN8iQZ1bTyhe7z0XTeLuBfwGvhHVMaYFws8/bGRyzKPYR3Oibz8R7NgPqIfbENyQ0rJB7W/DaJTnNPv+KfrJA/0ZMRPJlwtTKZiFUZtSbAdBhx7Y6InjyGxKAYWIBHURcRgl45KMzZWfWYZQYp0DMC3aXfrtfhbQ6xr0mLyANZ8n+Iv9YjJVau3ea82jdgWEhmqRllIRZbSwu82GY5r6kAgaR0Rp8zJ2WXDq5WdklyZgAdkL5UVMyXB+NmIvpe3tj7MxiXtBKZJtmfZhynvZfLmygnU6X1tbtisSjJ8pSaZ2HrlnGa02XMCzGUoQZTDiCx3luA0jYq6yXMqpc1qmiyy5uZZgnWfZ5CNiU806selm3cItUL59CLZcCBa1tN1uzqjwQAOAA8BEDh2K0yAmZWSXbO5HvwsFeYzAG7akKVHUALC2t8XKDEqadLCrVU1wxNmmqAby3ThfiwO7hGaq6ssTsyWt9Qtz1gaxhmOozHoi3nHQbhxPYOuK9Mr5HlEuaKumKhERgZik9ATblbg6kuuoIOh33jTpamSk6Y61VLs5mjK0wOSDMnTDbda7TBoc1gCN1otS7g3uVdhSVFgBeWdwtClo/hpP6xfti94nUSRJrLT5DNNJKKjqTbgNADcm+mtoocnSdJ/Wp98RnPmSh+82f9it1TZn3r+2LXFS5sz+SN2Tn9hi2xkaHLXPOhGM1fbsyP4Ev23iszhlAXqFvHj64vHPOyvjThd6S5Yf52XN91liv8mcBNbXyKW9lmP0z1IoLv45VIHaRAgfPMxgnk2Fyiws88mc3c1gn+mE06yYvUeZaBQFAAAFgBwA3CPUCQhCe6EmK1bTID0hJuR1BnNvsPqh9xzPzq1pbGKkg/BlEHcspb/WJgCp1gyiw0AEN33N2HkSqyoNrO6Sl67opZvD3xPQYUOIvprvO+H37n6Sy4VcnR58xl03Cyr49JWgQjPzyVlpNPJ+XMLntCLb7XHohb1DWl7uEWznUqi9ckoEWlyh9J2JP1ckU7GptlIjgyu5s+02dDw9HBd7f57ja5pKAT8WRmOkmW80DTU6IB4Z7+AjoaEnzAUWaorJ5HmIssH57FmH1F9Ih2R141UUfL66e9nkxE85/wuKfrqf8ACkRVwxi185q9PEv2iR+HJiozzYaG2oEaxOORvmgnA22Zvpppx3Hfuvx3b+ox4m0U1QWKWCgE6jQHdpe8ayVk619odbnjfpA8c3afX1mCdWTfjNcNod43AnXpG+62vqiqyRfA3lpMqjvNcDyZhjztDAN0eY0OUC5j5tDG/IrEQWaWr63uSQeFhu3aHTtj75ZLLZtkuXLbLfS/yrgDW0CSOLmPOcxK/wC1JP5hNP0j69NYwTqtLqRLVbX0JuDppfS+h11J3wBHmYY+S298k/rpf4gjeqKmW9siZLdTE39IjQTz5X66X+IIAfnNifyab2VDfdSLhFM5rT7xUdlS34UoxczFC5ybj2IeUYjWT73DTnyn9ENlT6oWLrzD0OfEJ047pMgj96YwA+qrxQ+VGHS6asq5VO7GVKmsq31PR3rfjlN1v2R0BzVcinw6TNM51abPKlgoNlCg2S532LNrYb4EF5ggggSEcqcsa4VGI1k1dFacwW/UtkB8ct/GOqZjWBPUI48pWLdI721J7b3MCGa+J6R1PzaYatPhdHLW+slZhuQelMG0bUaWzMQOy0cqYi9467oFWkoZYOiyKdQe6XLHsEGSlfBCc5QVG2xCpf8AxSvhLGzB+rFb5RPpa8SeFEkMx1O8k8SdTEByim6x5seLs+7yx8LHu/pVfIdHMdRKmGLMAs02a7MevKxljwAX03hgxBchaDYYfSSiLESVLD9Jhmb6xMTseiuR8NN3JsR3OSpL4hYEk1MkAAX+JJ4RVJ1JM/NT/CU//TF65Wj8oqv2uV92VG2lr67r626olMq0LI0c/hLqf4R9qx8NHP4yak2/wuy3VDRWopy2QPdgNwIv23F9OEYoil2LvJNqnJ/EWhkT7f2ao/hmMeyqP+Fqf4ZhomqkMSstgXHAMCQL9V4+La+u6+vdE2Z0LEpPP90n/wAMwCXUf8JUfwzDPerkWNid2mul/Axik1Ur4xv3evjpw64mxQtNjO/4Wf8AwjHryecf7tP8ZZhmrOkkNbMTrbd4XF7/APqPEqYi3Li477eu8LFC2FLOH/wTR/lt/SPK0kzNLJlzQNomplsB544kQyJdZJcHJZj+i1wDbfv64jsV8wfrE/EWFkUXvmt+Bqf2k/gyotWKVqyJM2c/my0Z27lUsfsip813wdV+0f8AKSMHPdimxwqaoNmnsslf3jmYfQVx4xBYSHI2karxClR9WnVG0mdoDGbM9IVvTHVkIXmFwzPWzZx82RJCj58w2B+ijj96H1ABBBBAELy0xE09BVTltmSSxW+7NlsL+JEcq0aWFuoey0dGc9NTkwio63MtfTNW/qBjneQLLfs9v/aAZ5wKnEyvpJZ1D1EpdeozFEdOc5FXs8On23uBLH77BT9UmOd+bWRtMYo16pub6Cl/ZHSHLqSjUFTtFzBZTMN4s6i6tca6NaKz8rN9K0s0G+Vr6iZpFyy+8xWptN5RVSpP52asv6TBfbE1UTvel98uQCQMwNvbEzzScmXqqpa4lRKp5hFtSzTMlxbSwAzKb37LcY4sUbkj6zaeZY8Mm3xY9QLaCPsEEd58YJ7lX8PU/tsv7JUa/KGa6001k84LvG8DiR3C5jPyo+GqP25P+XGyYgkTgbKcwJBBuGG8HrvvvDFxupm+QZ9VmFEz20IvbP3bzG2nJ+mD5xKXNe432B6wt7D0RIOARY6g7wYmyon0cocykq6m6ld4PC3b9u6GniLtsb7iQM1uF9/ojFIwGnR86ylDXuLkkA9YBNh4RItCyGrTRVkJRsy+dfQ8Seo8TcxM4y5yAA6FrN3WOnibfZxjOlGinMFAPcPV1RkdARY6g7wf/UXlNNp0cODRzx4pQc+L+RAYd0Zi5Ra97gbt3/rX+sYOXkxtnLUXyFjm7SB0Qezzj4RYZVKim6qAeuCpkq6lXUMp3g6iInLedm2kwSw49yTsXPJyay1MrLe5bKw61O/wAufCL9inmfvp+IseaLCpMkky0Ck8dSbdVzH3Ffgz85fvrFTpLxzXno1Q/wAYfhrFI90JieafR0oPmq05x3nIh+rM9MXXmvP9rH+Iv3ISnOdi23xWtmXusptkvZsxlYD98MfGBI4OYvDdnh21I6VRNd/3VOzUd3QJ/ehixF8lsN8mo6aRxlSUU/OCjMfE3MSkAEEEEAK73QlTlw+Sg+PULfuWW5+3LCS2eSWN9yNb+nT0w/efCiV8MaYVLPJmIyW3DMwRs3ZlY+IEc/Yo5NiX1y7tN3hAhlm5kqbPjMlvzaTH/wBMp/NDl54KrLh+T87NRPQTM/kine575MKEfEWY52zSUTgFBUs5O8sSLDgBfffS3c7xPkskWFjULmPVZHI14a2+zjFMnlZ2aFXqIX3Qo8SIWU3Yun2CHDzPURlYVIvvmF5ngznL39EKYTGISjOnS6dD8LMVBbrZgL+G+Ok8NolkSZcmXfJKRUW+pyqoUX7bCMsK6nobYyXKMTZgggjoPEE/ynHv1QeqtU+jZxsGPOPysz1wG/bsR3hEj5Lm5lDDcwB9IvEEn0x8gMeWMCDWr60SlvYs1jlVd57oXuIcqamaTZtkvyU3+LHW/ogrOUM01DTkY2vZUJ6JQbgR1nfm3i/gZWqo6aYq1c7NLRwLIDrMJF72GvoOtrnSJII2sl1khJM1ps0CauZekTbsYHS5Fj49hiV5PcpprOJUxc9weko1AHFhut26akb7xoS6jD3OUyZkr9O507TZz6wYkq6YtDICSBd5t7zmsdBx3WvY9EWtvOuoMgtQa4uN0eSYqvIrEmJeQ7E2GdCTc2v0gT3kHxaLQTEEn28aWLN72e1kHpdY2iY0cRa7SU63zH5qC9/pFYAvHNnNA8tJ3BkJ7srf0hGckpBrMQkBt8+qDv3Z9o4+iGhrYLW7KixlwbFZAK/OMuYF9dooPMrS5sUpf0FmOe7ZMv2sIA6aggggAggggCn87NSyYZPysVLFFuCQbGYuYacCtwewmOacYkqqrZVBJ4AbrR0Pz4EjC3I3ibLt4uB9hjnjEJBmTElLqzMFUdrED7bQIOoebWRkwqhGmtOjaADzlDDd2EaxFc7ky1KinaazAbgXl6bhN7CT0f0gOqLlh9IsmVLlJ5ktFRfmqoUeoRQOeMnJTnKdC1nzAgEgdEy+JIHnaWt2xnl8rO3Z6vUw9Sn81OHmfim1K5lp0LFlIUK7AqtwRdgRn0FtRc9Re8KPmNk3m1kzoEgItzcTBe53bght3kjshuQxL2SdoS3tRIIIII0OIV9X8PV/tDfcSIylGUtL+Sbr80n2E+sRJ1fw9X+0t91Y0quSTZl85d3b1qe+IJPpMauJsdlMtvyNbvymMyTQwuPEcQeo9sfHgQK2RKkbKdtGcTBLOxUDolsulyLm/ZYDtO6J7lSE29OrkiRkNiPZbsCRF1uCTNvsUUk8OrJwcngoGhPXpvsIma5qdUSkqJhJRRaYBqhtYA77acDfS1+BNiCGqFpQrbMuzWNr3AzXSxHR3WL7+KdovKyspoqfbHoCeBfW+TOwa1tdFzWtwEaaYZRqcz1iuvyUtmPZ0Sx9ABiTrqZayQGp2AEnQSvN0tYX6jYdHha+upsBGYQZYxCWJBcy+nq4ANtm++3C9urui7kxTeRVETMecQQFGRbi1yfOPhu8T1RbyYgI9ExHUjZ5jzfi+ZL+aD0m8W9SiPtZMLnZIbX89h8VeofpHh1DXqvsS0CgKBYAWAHADcIEmnjFRlwzFwDYt5KvpmtcegGMPMDJviLHgtK/pMyUB6rxo8rqjLRVi/LnUq+qpb+WLD7nmTeorH+TKlr9JnP8sAPGCCCACCCCAKLz0MP9lzQVRrutszhCCDmzJdhncWuE1v1HdCb5qqFZ+MU+dpfQLOEmgkuVRiMgC2zKbNqRa1xe1oavPvNAoZa+9EtOFg19poDrJt8YX1J0yluyKb7nuWDWVJzEEShdNkGBGbRtr8QjUZLDNe/xdAH3Cw55B0pFgt8raqx2luore2z0HSIOttRxZ8LLnew1rrVHKZYQS8vxs13a9rWtbt4Rnl8p37NaWpjb7/Qzcx6nyScST8ORYoBayg+eNXvfju1EMeKdzVYPNpqK00qdo+1lhSTlluiWXUCxuGJA0uYuMWh5Uc+paeaTXcIIIIsYCxrhaoq/2g+uWhjWaNnFdKutHVOQ+mnlmNRjEEmtPla5l0bj1HsP9YxCeCbHRuo+zrjZYxgnoGFiAR2wIMU7NY5HKMVIDWB3jiDobb4XeI4HPlkkozjfmW737T8a/XeL+0ph5rnubpD07/XHku/FVPc3sI9sSChVddNmypMrYt72CCVlm7HcpbTgunbqY3sCwKfnDuTJXcRfpMPkkbrXtv8ARFsM5vkHxYR4LueCL6W9ghZFGeWoUWGgA/8AD/3jXeeW0l6Di9tP3R8Y9u7v3R82QPnEt37vQNIy3gSeZMoKLDv7SeJJ4ntj2THnNBeAKvy0/s079pp/wquLv7ndNa9v1I9G2PtilcsU/I5zf/ckL6JFQfbF99zx8FW/rJf3DADeggggAggggBTe6CqBsKaXnW7OzbMoCWyhemsw+ZlzagEFs3UCDq+51piJVVMInAF1AufeW33KC184tZjc6FYyc/zTbUwAfycK7TCAcm0uqywzWsDq1gd94ze56onSmqnaWyiZNUoWDAMuTet9CNd4333nSwDZikc8C3w/umD7rj2xd4qnOhJzYdOtwKH/AFFB9RMUyeRnTo3Woh6om+TxBpacjdsZdu7IIkIgeQU/Ph1GeqQi/RXL7InosuRjkVTa/cIIIIkoLnlKlqyp/SWU/wBUp/LEQ5id5ZJatc/Kpk9KzZl/UwivO8QSfGaMTNAzRhZokgypKJBa4CiwLNe12NlGgJJJ4AQVFOEz550lchCtcvoWUsAQJfyQT2AG+6Nda4ENTkNdyjqQL6y3zlTqCLhd4gq6BmaY6mcrPMz3EsaMBMCgHONyvbXfbtjRRVFHI3JOGF2VVmyiXDFbbQ6I2ViTs7ABtLm2tusR7OCNv2krdcefu11HQ7DGHBqkLMRwHdZZmpoi/HmhzrtbXBa3EEG8SYxEAKDJnXCtwl7m6NzebprGeVTVbi+PqvtZfG4vzv8AOP8ARD4jh7ycpaxDbiL8OBuAQdY0s0buOYtnZJOzZMiZjmyi+awFgrMNwPHf1WiOvDj1HC+BkvBeMeaPoMAQ3K0Xwua3/wClLHopZn9Yufudn6FaP0pR9KuPZFZ5QU18Anv14kGHcJQl/beJz3Oj9OuHWkk+gzh7YAdkEEEAEEEEAUXnpW+FTb/Ll/irE1zfH/dlB+yyvw1jR52KbaYVUgcMjfRnIx9QMeuamp2mE0Z+TLKeMt2l/wAsAWyInlXTGZRVKAXYyXy/OCkr6wIloCIhq1RaEt2SkuhSuaKrD4eE4ypsxD4ttB6nEXWFpzZt5NW1tCdBfOg+Y2QnxQyj4Qy4pidxR0a2O7nlXJ8V7+IQQQRocpS+cKmZclSEZ0WW0uYEF2AJVlew1Kgg36r33XstV5SyG3N64f0adVhUiZ8JJlPf5ctW+0RAEkMYlH40eDiMv5QhtzeQ+HN/cqcfNlqn3bRpTubTDW/u5HzZ05fuzBEgVrVcs2OYXG47jqLHXtEeDPl/KH0j/WGa3NXh3BJw7p80/axjE3NPQddQP84+0QsULLaShp0f/Lf0HoEeWnyutYZw5psP/wAc/wCcfZHteafDeKTj3z5nsYQtihWCtlLuIHdHw4pL+VDblc12Frr5MT86fOb1GZaN6XyCw1f7nIPzlzfevACSfGpY4x6osT2ziXJRpjncq9Ik9w+3cIfVLyZo5fwdJTJ82Sg+xYkpcoKLKAB1AWgBUcsOTr03JuZKmWM1XSa+XUBnqFJA68qta/YTEBzBz8lfPlfLp7+KTFH2OfRDd5cUW2w+slAXLU8zKP0ghK+sCEXzUVuzxemPCaroe5pRcfWRYA6QggggAggggCM5T0O3o6mSN8yS6jvKEA+m0UjmFrs9BMl3+CqGA+a6rMB9LN6IZUKLmsHkuL4jRHQN0kHZLmELbtKTEPh2QA3YIIIAWPLMeR4tS1u5JhAmHstsnJ7AjI3esM6Klzn4Tt6FyBdpXvg+aAQ/1CT3gRu8hMX8popLk3dRs5nXnToknv0b94RlHhNr3nbm/wBmCGTqvZf1XyLBBBBGpxBBBBABBBBABBBBABBBBABBBBABBBBAHxluCDuO+OVCxoa1CbjySqsevLKnWPpQeuOrI5456sI2WITHA6M9FmjqzAbJwPoox+dAHQwN9RH2KrzYYx5VhlM5N3RNk99+aX0CT3gBv3otUAEEEEAEKDnAPkGN0dfulzCBNO7S2xmMewS2ln92G/C858aZWw8FgCVmix6ro4P/AJ2CAGHBEJyIqGmYdRO5LM1NKLE7yTLW5MTcAeZiAggi4IsR1g8IWfIWaaHEajD3PQmHNKJ+UouPFpVr9qWhnQrudkbOqo5ydGZcdIb+jNXL6MzemMsnCpdju0XtuWF8pL5rimNGCCCNThCCCCACCCCACCCCACCCCACCCCACCCCACFtz6YLtaJKlR0qd+l+qmWV/Q2RuwKYZMamL06zJE6W4DI8tlYHiCpBHogBMcweObOfOomOk0bWX+sQAOB2lMp7pZh5RybyNnslbQupIbbyRcdTOqsPFSR4x1lABBBBAH//Z"/>
          <p:cNvSpPr/>
          <p:nvPr/>
        </p:nvSpPr>
        <p:spPr>
          <a:xfrm>
            <a:off x="157163" y="-1790700"/>
            <a:ext cx="2990850" cy="374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4418" y="5139000"/>
            <a:ext cx="1738612" cy="1288891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6436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1_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49864</TotalTime>
  <Words>1695</Words>
  <Application>Microsoft Office PowerPoint</Application>
  <PresentationFormat>Widescreen</PresentationFormat>
  <Paragraphs>383</Paragraphs>
  <Slides>53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맑은 고딕</vt:lpstr>
      <vt:lpstr>Arial</vt:lpstr>
      <vt:lpstr>Calibri</vt:lpstr>
      <vt:lpstr>Consolas</vt:lpstr>
      <vt:lpstr>Noto Sans Symbols</vt:lpstr>
      <vt:lpstr>Wingdings</vt:lpstr>
      <vt:lpstr>Wingdings 2</vt:lpstr>
      <vt:lpstr>SoftUni</vt:lpstr>
      <vt:lpstr>1_SoftUni</vt:lpstr>
      <vt:lpstr>Testing Introduction</vt:lpstr>
      <vt:lpstr>Table of Contents</vt:lpstr>
      <vt:lpstr>You Have Questions?</vt:lpstr>
      <vt:lpstr>What is Testing?</vt:lpstr>
      <vt:lpstr>What is Testing?</vt:lpstr>
      <vt:lpstr>Software Testing</vt:lpstr>
      <vt:lpstr>Testing Objectives</vt:lpstr>
      <vt:lpstr>Testing vs. Debugging</vt:lpstr>
      <vt:lpstr>What Could Cause Incidents? (1)</vt:lpstr>
      <vt:lpstr>What Could Cause Incidents? (2)</vt:lpstr>
      <vt:lpstr>What Could Cause Incidents? (3)</vt:lpstr>
      <vt:lpstr>Importance of Software Testing</vt:lpstr>
      <vt:lpstr>Importance of Software Testing</vt:lpstr>
      <vt:lpstr>Most Crucial Software Bugs (5)</vt:lpstr>
      <vt:lpstr>Most Crucial Software Bugs (4)</vt:lpstr>
      <vt:lpstr>Most Crucial Software Bugs (3)</vt:lpstr>
      <vt:lpstr>Most Crucial Software Bugs (2)</vt:lpstr>
      <vt:lpstr>Most Crucial Software Bugs (1)</vt:lpstr>
      <vt:lpstr>Seven Testing Principles</vt:lpstr>
      <vt:lpstr>Seven Testing Principles (1)</vt:lpstr>
      <vt:lpstr>Seven Testing Principles (2)</vt:lpstr>
      <vt:lpstr>Seven Testing Principles (3)</vt:lpstr>
      <vt:lpstr>Seven Testing Principles (4)</vt:lpstr>
      <vt:lpstr>Seven Testing Principles (5)</vt:lpstr>
      <vt:lpstr>Seven Testing Principles (6)</vt:lpstr>
      <vt:lpstr>Seven Testing Principles (7)</vt:lpstr>
      <vt:lpstr>Test Process</vt:lpstr>
      <vt:lpstr>Test Process</vt:lpstr>
      <vt:lpstr>Test Activities and Tasks</vt:lpstr>
      <vt:lpstr>Psychology of Testing</vt:lpstr>
      <vt:lpstr>Human Psychology</vt:lpstr>
      <vt:lpstr>QA vs Devs</vt:lpstr>
      <vt:lpstr>Devs vs QA</vt:lpstr>
      <vt:lpstr>Software Development and Testing</vt:lpstr>
      <vt:lpstr>Software Development Lifecycle Model</vt:lpstr>
      <vt:lpstr>Software Testing Life Cycle</vt:lpstr>
      <vt:lpstr>What is a Development Methodology?</vt:lpstr>
      <vt:lpstr>Development Methodologies</vt:lpstr>
      <vt:lpstr>The Waterfall Development Process</vt:lpstr>
      <vt:lpstr>The Waterfall Model</vt:lpstr>
      <vt:lpstr>V Model Development Process</vt:lpstr>
      <vt:lpstr>V Model</vt:lpstr>
      <vt:lpstr>V Model Development Tasks</vt:lpstr>
      <vt:lpstr>V Model Testing Tasks (1)</vt:lpstr>
      <vt:lpstr>V Model Testing Tasks (2)</vt:lpstr>
      <vt:lpstr>Agile Methodologies</vt:lpstr>
      <vt:lpstr>Summary</vt:lpstr>
      <vt:lpstr>Literature</vt:lpstr>
      <vt:lpstr>Questions?</vt:lpstr>
      <vt:lpstr>SoftUni Diamond Partners</vt:lpstr>
      <vt:lpstr>Educational Partners</vt:lpstr>
      <vt:lpstr>License</vt:lpstr>
      <vt:lpstr>Trainings @ Software University (SoftUni)</vt:lpstr>
    </vt:vector>
  </TitlesOfParts>
  <Company>SoftUni – https://softuni.org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01. QA Fundamentals - Testing Introduction</dc:title>
  <dc:subject>Software Development</dc:subject>
  <dc:creator>Software University</dc:creator>
  <cp:keywords>QA, SoftUni; Software University; programming; coding; computer programming; software development; software engineering; software technologies; digital skills; technical skills; training; course</cp:keywords>
  <dc:description>QA Automation Course © SoftUni – https://softuni.org
© Software University – https://softuni.bg
Copyrighted document. Unauthorized copy, reproduction or use is not permitted.</dc:description>
  <cp:lastModifiedBy>Microsoft account</cp:lastModifiedBy>
  <cp:revision>165</cp:revision>
  <dcterms:created xsi:type="dcterms:W3CDTF">2018-05-23T13:08:44Z</dcterms:created>
  <dcterms:modified xsi:type="dcterms:W3CDTF">2022-10-04T09:36:39Z</dcterms:modified>
  <cp:category>quality assurance;computer programming;programming;software development;software engineering</cp:category>
</cp:coreProperties>
</file>